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0" r:id="rId2"/>
    <p:sldId id="315" r:id="rId3"/>
    <p:sldId id="316" r:id="rId4"/>
    <p:sldId id="317" r:id="rId5"/>
    <p:sldId id="318" r:id="rId6"/>
    <p:sldId id="319" r:id="rId7"/>
    <p:sldId id="320" r:id="rId8"/>
    <p:sldId id="325" r:id="rId9"/>
    <p:sldId id="321" r:id="rId10"/>
    <p:sldId id="324" r:id="rId11"/>
    <p:sldId id="322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348" autoAdjust="0"/>
  </p:normalViewPr>
  <p:slideViewPr>
    <p:cSldViewPr>
      <p:cViewPr>
        <p:scale>
          <a:sx n="85" d="100"/>
          <a:sy n="85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0248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86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712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73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86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86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86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86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86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8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2017-09-29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pl-PL" altLang="pl-PL" sz="1800" dirty="0" smtClean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  <a:t/>
            </a:r>
            <a:br>
              <a:rPr lang="pl-PL" altLang="pl-PL" sz="1800" dirty="0" smtClean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</a:br>
            <a:r>
              <a:rPr lang="pl-PL" altLang="pl-PL" sz="1800" dirty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  <a:t/>
            </a:r>
            <a:br>
              <a:rPr lang="pl-PL" altLang="pl-PL" sz="1800" dirty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</a:br>
            <a:r>
              <a:rPr lang="pl-PL" altLang="pl-PL" sz="1800" dirty="0" smtClean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  <a:t>DEPARTAMENT </a:t>
            </a:r>
            <a:r>
              <a:rPr lang="pl-PL" altLang="pl-PL" sz="1800" dirty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  <a:t>WYCHOWANIA </a:t>
            </a:r>
            <a:r>
              <a:rPr lang="pl-PL" altLang="pl-PL" sz="1800" dirty="0" smtClean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  <a:t/>
            </a:r>
            <a:br>
              <a:rPr lang="pl-PL" altLang="pl-PL" sz="1800" dirty="0" smtClean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</a:br>
            <a:r>
              <a:rPr lang="pl-PL" altLang="pl-PL" sz="1800" dirty="0" smtClean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  <a:t>I </a:t>
            </a:r>
            <a:r>
              <a:rPr lang="pl-PL" altLang="pl-PL" sz="1800" dirty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  <a:t>KSZTAŁCENIA INTEGRACYJNEGO</a:t>
            </a:r>
            <a:br>
              <a:rPr lang="pl-PL" altLang="pl-PL" sz="1800" dirty="0">
                <a:solidFill>
                  <a:srgbClr val="000000"/>
                </a:solidFill>
                <a:latin typeface="Chaparral Pro" pitchFamily="18" charset="0"/>
                <a:ea typeface="+mn-ea"/>
                <a:cs typeface="+mn-cs"/>
              </a:rPr>
            </a:b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BEZPIECZNA </a:t>
            </a:r>
            <a:r>
              <a:rPr lang="pl-PL" dirty="0"/>
              <a:t>SZKOŁA</a:t>
            </a:r>
            <a:br>
              <a:rPr lang="pl-PL" dirty="0"/>
            </a:br>
            <a:r>
              <a:rPr lang="pl-PL" dirty="0"/>
              <a:t>Zalecane działania profilaktyczne                           </a:t>
            </a:r>
            <a:br>
              <a:rPr lang="pl-PL" dirty="0"/>
            </a:br>
            <a:r>
              <a:rPr lang="pl-PL" dirty="0"/>
              <a:t>i procedury bezpieczeństwa w </a:t>
            </a:r>
            <a:r>
              <a:rPr lang="pl-PL" dirty="0" smtClean="0"/>
              <a:t>szkołach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sv-S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</a:rPr>
              <a:t>Procedury reagowania w przypadku wystąpienia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zagrożeń </a:t>
            </a:r>
            <a:r>
              <a:rPr lang="pl-PL" sz="2400" dirty="0">
                <a:solidFill>
                  <a:schemeClr val="tx1"/>
                </a:solidFill>
              </a:rPr>
              <a:t>bezpieczeństwa cyfrowego ucznia 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sz="2300" dirty="0" smtClean="0"/>
              <a:t>Nawiązywanie </a:t>
            </a:r>
            <a:r>
              <a:rPr lang="pl-PL" sz="2300" dirty="0"/>
              <a:t>niebezpiecznych kontaktów w Internecie - uwodzenie, zagrożenie pedofilią.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300" dirty="0"/>
              <a:t>Seksting, prowokacyjne zachowania i aktywność seksualna jako źródło dochodu osób nieletnich.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300" dirty="0"/>
              <a:t>Bezkrytyczna wiara w treści zamieszczone w Internecie, nieumiejętność odróżnienia treści prawdziwych od nieprawdziwych, szkodliwość reklam.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300" dirty="0"/>
              <a:t>Łamanie prawa autorskiego.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300" dirty="0"/>
              <a:t>Zagrożenia bezpieczeństwa technicznego sieci, komputerów i zasobów online.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7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</a:rPr>
              <a:t>BEZPIECZNA SZKOŁA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Zalecane działania profilaktyczne                          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i procedury bezpieczeństwa w szkołach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Dokument będzie udostępniony na stronie:</a:t>
            </a:r>
          </a:p>
          <a:p>
            <a:pPr marL="0" indent="0">
              <a:buNone/>
            </a:pPr>
            <a:r>
              <a:rPr lang="pl-PL" dirty="0"/>
              <a:t>www.bezpiecznaszkola.pl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 smtClean="0"/>
              <a:t>Dziękuję za uwagę!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8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tx1"/>
                </a:solidFill>
              </a:rPr>
              <a:t>BUDOWA DOKUMENTU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500" dirty="0" smtClean="0"/>
              <a:t>Zbiór rekomendacji </a:t>
            </a:r>
            <a:r>
              <a:rPr lang="pl-PL" sz="2500" dirty="0"/>
              <a:t>dla szkół i placówek dotyczących </a:t>
            </a:r>
            <a:r>
              <a:rPr lang="pl-PL" sz="2500" dirty="0" smtClean="0"/>
              <a:t>działań:</a:t>
            </a:r>
            <a:endParaRPr lang="pl-PL" sz="2500" dirty="0"/>
          </a:p>
          <a:p>
            <a:pPr marL="0" indent="0">
              <a:buNone/>
            </a:pPr>
            <a:endParaRPr lang="pl-PL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500" dirty="0"/>
              <a:t>profilaktycznych związanych z ryzykiem wystąpienia zagrożeń bezpieczeństwa </a:t>
            </a:r>
          </a:p>
          <a:p>
            <a:pPr marL="0" indent="0">
              <a:buNone/>
            </a:pPr>
            <a:r>
              <a:rPr lang="pl-PL" sz="2500" dirty="0"/>
              <a:t>oraz </a:t>
            </a:r>
          </a:p>
          <a:p>
            <a:r>
              <a:rPr lang="pl-PL" sz="2500" dirty="0" smtClean="0"/>
              <a:t>reakcji </a:t>
            </a:r>
            <a:r>
              <a:rPr lang="pl-PL" sz="2500" dirty="0"/>
              <a:t>na wystąpienie zagrożenia </a:t>
            </a:r>
            <a:r>
              <a:rPr lang="pl-PL" sz="2500" dirty="0" smtClean="0"/>
              <a:t>bezpieczeństwa</a:t>
            </a:r>
          </a:p>
          <a:p>
            <a:r>
              <a:rPr lang="pl-PL" sz="2500" dirty="0" smtClean="0"/>
              <a:t>kompendium wiedzy dla dyrektora/nauczyciela/rodzica w zakresie bezpieczeństwa dziecka</a:t>
            </a: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06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tx1"/>
                </a:solidFill>
              </a:rPr>
              <a:t>BUDOWA DOKUMENTU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 smtClean="0">
                <a:solidFill>
                  <a:prstClr val="white"/>
                </a:solidFill>
              </a:rPr>
              <a:t>Dokument </a:t>
            </a:r>
            <a:r>
              <a:rPr lang="pl-PL" sz="2000" dirty="0">
                <a:solidFill>
                  <a:prstClr val="white"/>
                </a:solidFill>
              </a:rPr>
              <a:t>zawiera działania profilaktyczne i procedury w odniesieniu do:</a:t>
            </a:r>
          </a:p>
          <a:p>
            <a:pPr lvl="0"/>
            <a:r>
              <a:rPr lang="pl-PL" sz="2000" dirty="0">
                <a:solidFill>
                  <a:prstClr val="white"/>
                </a:solidFill>
              </a:rPr>
              <a:t>bezpieczeństwa fizycznego</a:t>
            </a:r>
          </a:p>
          <a:p>
            <a:pPr lvl="0"/>
            <a:r>
              <a:rPr lang="pl-PL" sz="2000" dirty="0">
                <a:solidFill>
                  <a:prstClr val="white"/>
                </a:solidFill>
              </a:rPr>
              <a:t>bezpieczeństwa cyfrowego .</a:t>
            </a:r>
          </a:p>
          <a:p>
            <a:pPr marL="0" lvl="0" indent="0">
              <a:buNone/>
            </a:pPr>
            <a:endParaRPr lang="pl-P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pl-PL" sz="2000" dirty="0" smtClean="0">
                <a:solidFill>
                  <a:prstClr val="white"/>
                </a:solidFill>
              </a:rPr>
              <a:t>Został </a:t>
            </a:r>
            <a:r>
              <a:rPr lang="pl-PL" sz="2000" dirty="0">
                <a:solidFill>
                  <a:prstClr val="white"/>
                </a:solidFill>
              </a:rPr>
              <a:t>utworzony w celu zaspokojenia podstawowych potrzeb szkoły - dyrektor otrzymuje pakiet propozycji do działań (zadanie do wykonania) oraz zestaw procedur na wypadek sytuacji kryzysowej. </a:t>
            </a:r>
          </a:p>
          <a:p>
            <a:pPr marL="0" lvl="0" indent="0">
              <a:buNone/>
            </a:pPr>
            <a:endParaRPr lang="pl-P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pl-PL" sz="2000" dirty="0" smtClean="0">
                <a:solidFill>
                  <a:prstClr val="white"/>
                </a:solidFill>
              </a:rPr>
              <a:t>Jest </a:t>
            </a:r>
            <a:r>
              <a:rPr lang="pl-PL" sz="2000" dirty="0">
                <a:solidFill>
                  <a:prstClr val="white"/>
                </a:solidFill>
              </a:rPr>
              <a:t>napisany językiem prostym, nietechnicznym, odwołującym się do znanej dyrektorom i nauczycielom i innym pracownikom terminologii.</a:t>
            </a:r>
          </a:p>
          <a:p>
            <a:pPr marL="0" lvl="0" indent="0">
              <a:buNone/>
            </a:pPr>
            <a:endParaRPr lang="pl-P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pl-PL" sz="2000" dirty="0" smtClean="0">
                <a:solidFill>
                  <a:prstClr val="white"/>
                </a:solidFill>
              </a:rPr>
              <a:t>Zawiera </a:t>
            </a:r>
            <a:r>
              <a:rPr lang="pl-PL" sz="2000" dirty="0">
                <a:solidFill>
                  <a:prstClr val="white"/>
                </a:solidFill>
              </a:rPr>
              <a:t>zbiór dobrych praktyk, odwołania do szczegółowych rozwiązań, materiałów szkoleniowych, dokumentów, multimediów edukacyjnych.</a:t>
            </a:r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3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</a:rPr>
              <a:t>Działania profilaktyczne związane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z </a:t>
            </a:r>
            <a:r>
              <a:rPr lang="pl-PL" sz="2400" dirty="0">
                <a:solidFill>
                  <a:schemeClr val="tx1"/>
                </a:solidFill>
              </a:rPr>
              <a:t>ryzykiem wystąpienia zagrożeń fizycznych w szkole 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3600" dirty="0"/>
              <a:t>Dotyczą terenu szkoły i obszarów przyległych: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/>
              <a:t>monitorowanie otoczenia szkoły - zwracanie uwagi na „osoby trzecie” w pobliżu, przedmioty i pojazdy o specyficznych cechach, auta dostawcze i nienależące do pracowników szkoły:</a:t>
            </a:r>
          </a:p>
          <a:p>
            <a:pPr marL="0" indent="0">
              <a:buNone/>
            </a:pPr>
            <a:r>
              <a:rPr lang="pl-PL" sz="3600" dirty="0" smtClean="0"/>
              <a:t>	- konieczność </a:t>
            </a:r>
            <a:r>
              <a:rPr lang="pl-PL" sz="3600" dirty="0"/>
              <a:t>monitorowania boisk i „orlików”</a:t>
            </a:r>
          </a:p>
          <a:p>
            <a:pPr marL="0" indent="0">
              <a:buNone/>
            </a:pPr>
            <a:r>
              <a:rPr lang="pl-PL" sz="3600" dirty="0" smtClean="0"/>
              <a:t>	- monitorowanie </a:t>
            </a:r>
            <a:r>
              <a:rPr lang="pl-PL" sz="3600" dirty="0"/>
              <a:t>wejścia do szkoły 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/>
              <a:t>kontrola wejść/wyjść - głównie osób niezwiązanych ze szkołą ,</a:t>
            </a:r>
          </a:p>
          <a:p>
            <a:pPr marL="0" indent="0">
              <a:buNone/>
            </a:pPr>
            <a:r>
              <a:rPr lang="pl-PL" sz="3600" dirty="0"/>
              <a:t>system alarmowania - odrębnie na wypadek napadu i ewakuacji; konieczne ćwiczenia - raz w roku; informacja w gablocie i Internecie,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/>
              <a:t>drogi ewakuacyjne i miejsce ewakuacji (boisko szkolne) - dobre oznakowanie, informacja w trakcie lekcji wychowawczej, informacja w gablocie i w Internecie. 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3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</a:rPr>
              <a:t>Procedury reagowania na wypadek wystąpienia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fizycznych </a:t>
            </a:r>
            <a:r>
              <a:rPr lang="pl-PL" sz="2400" dirty="0">
                <a:solidFill>
                  <a:schemeClr val="tx1"/>
                </a:solidFill>
              </a:rPr>
              <a:t>zagrożeń wewnętrznych w szkole 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3300" dirty="0" smtClean="0"/>
              <a:t>Procedury </a:t>
            </a:r>
            <a:r>
              <a:rPr lang="pl-PL" sz="3300" dirty="0"/>
              <a:t>w przypadku wystąpienia: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agresywnych </a:t>
            </a:r>
            <a:r>
              <a:rPr lang="pl-PL" sz="3300" dirty="0" err="1"/>
              <a:t>zachowań</a:t>
            </a:r>
            <a:r>
              <a:rPr lang="pl-PL" sz="3300" dirty="0"/>
              <a:t> uczniów na terenie szkoły (agresywny uczeń) oraz zjawiska tzw. „fali”,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kradzieży lub wymuszenia pieniędzy i innych przedmiotów wartościowych,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substancji psychoaktywnych,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pedofilii/pornografii/prostytucji oraz innych niepokojących </a:t>
            </a:r>
            <a:r>
              <a:rPr lang="pl-PL" sz="3300" dirty="0" err="1"/>
              <a:t>zachowań</a:t>
            </a:r>
            <a:r>
              <a:rPr lang="pl-PL" sz="3300" dirty="0"/>
              <a:t> o charakterze seksualnym,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wypadku ucznia,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popełnienia przez ucznia czynu karalnego,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sytuacji, gdy uczeń staje się ofiarą. 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6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</a:rPr>
              <a:t>Procedury reagowania na wypadek wystąpienia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fizycznych </a:t>
            </a:r>
            <a:r>
              <a:rPr lang="pl-PL" sz="2400" dirty="0">
                <a:solidFill>
                  <a:schemeClr val="tx1"/>
                </a:solidFill>
              </a:rPr>
              <a:t>zagrożeń </a:t>
            </a:r>
            <a:r>
              <a:rPr lang="pl-PL" sz="2400" dirty="0" smtClean="0">
                <a:solidFill>
                  <a:schemeClr val="tx1"/>
                </a:solidFill>
              </a:rPr>
              <a:t>zewnętrznych </a:t>
            </a:r>
            <a:r>
              <a:rPr lang="pl-PL" sz="2400" dirty="0">
                <a:solidFill>
                  <a:schemeClr val="tx1"/>
                </a:solidFill>
              </a:rPr>
              <a:t>w szkole 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z="3300" dirty="0" smtClean="0"/>
          </a:p>
          <a:p>
            <a:pPr marL="0" indent="0">
              <a:buNone/>
            </a:pPr>
            <a:r>
              <a:rPr lang="pl-PL" sz="3300" dirty="0"/>
              <a:t>1) Przygotowano i opisano szczegółowo procedury:</a:t>
            </a:r>
          </a:p>
          <a:p>
            <a:pPr marL="0" indent="0">
              <a:buNone/>
            </a:pPr>
            <a:r>
              <a:rPr lang="pl-PL" sz="3300" dirty="0"/>
              <a:t>ewakuacji - w trakcie lekcji lub przerwy,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w przypadku wtargnięcia napastnika (terrorysty) do szkoły 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w przypadku podłożenia ładunku wybuchowego,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w przypadku podłożenia podejrzanego pakunku,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w przypadku skażenia chemicznego lub biologicznego. </a:t>
            </a:r>
          </a:p>
          <a:p>
            <a:pPr marL="0" indent="0">
              <a:buNone/>
            </a:pPr>
            <a:endParaRPr lang="pl-PL" sz="3300" dirty="0"/>
          </a:p>
          <a:p>
            <a:pPr marL="0" indent="0">
              <a:buNone/>
            </a:pPr>
            <a:r>
              <a:rPr lang="pl-PL" sz="3300" dirty="0"/>
              <a:t>2) Dokument zawiera: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informacje o obowiązkach dyrektorów szkół, nauczycieli i innych  pracowników szkoły w </a:t>
            </a:r>
            <a:r>
              <a:rPr lang="pl-PL" sz="3300" dirty="0" err="1"/>
              <a:t>ww</a:t>
            </a:r>
            <a:r>
              <a:rPr lang="pl-PL" sz="3300" dirty="0"/>
              <a:t> przypadkach,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300" dirty="0"/>
              <a:t>informacje na temat cech charakterystycznych dla osób/zdarzeń mogących stanowić potencjalne zagrożenie dla szkoły 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0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</a:rPr>
              <a:t>Proponowane działania profilaktyczne dotyczące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bezpieczeństwa </a:t>
            </a:r>
            <a:r>
              <a:rPr lang="pl-PL" sz="2400" dirty="0">
                <a:solidFill>
                  <a:schemeClr val="tx1"/>
                </a:solidFill>
              </a:rPr>
              <a:t>cyfrowego w szkole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5000" dirty="0" smtClean="0"/>
              <a:t>Opracowanie</a:t>
            </a:r>
            <a:r>
              <a:rPr lang="pl-PL" sz="5000" dirty="0"/>
              <a:t>, realizacja i aktualizacja szkolnej strategii bezpieczeństwa cyfrowego - przez całą społeczność szkolną (wraz z polityką bezpieczeństwa cyfrowego).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5000" dirty="0"/>
              <a:t>Powołanie przez dyrektora osoby koordynującej zadania wynikające ze strategii.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5000" dirty="0"/>
              <a:t>Wprowadzenie „kontraktu cyfrowego” - zakresu i zasad korzystania z  Internetu w szkole przez wszystkich członków społeczności szkolnej.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5000" dirty="0"/>
              <a:t>Prowadzenie działań wychowawczych i edukacyjnych adresowanych do uczniów – np. apele, lekcje wychowawcze, konkursy, festyny szkolne, zajęcia pozalekcyjne, informacje w Internecie itp.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2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</a:rPr>
              <a:t>Proponowane działania profilaktyczne dotyczące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bezpieczeństwa </a:t>
            </a:r>
            <a:r>
              <a:rPr lang="pl-PL" sz="2400" dirty="0">
                <a:solidFill>
                  <a:schemeClr val="tx1"/>
                </a:solidFill>
              </a:rPr>
              <a:t>cyfrowego w szkole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Nabycie </a:t>
            </a:r>
            <a:r>
              <a:rPr lang="pl-PL" sz="2400" dirty="0"/>
              <a:t>przez dyrektorów, wszystkich nauczycieli i innych pracowników szkoły, podstawowych kompetencji w zakresie bezpieczeństwa cyfrowego. </a:t>
            </a:r>
            <a:endParaRPr lang="pl-PL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Uświadamianie rodzicom i opiekunom prawnym uczniów znaczenia działań wychowawczych z zakresu bezpieczeństwa cyfrowego – zakończenie roku, wywiadówki, e-dziennik, festyn szkolny.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3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</a:rPr>
              <a:t>Procedury reagowania w przypadku wystąpienia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zagrożeń </a:t>
            </a:r>
            <a:r>
              <a:rPr lang="pl-PL" sz="2400" dirty="0">
                <a:solidFill>
                  <a:schemeClr val="tx1"/>
                </a:solidFill>
              </a:rPr>
              <a:t>bezpieczeństwa cyfrowego ucznia 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000" dirty="0" smtClean="0"/>
              <a:t>Przygotowano </a:t>
            </a:r>
            <a:r>
              <a:rPr lang="pl-PL" sz="3000" dirty="0"/>
              <a:t>i opisano procedury reagowania w przypadku wystąpienia zagrożeń cyberbezpieczeństwa ucznia tj</a:t>
            </a:r>
            <a:r>
              <a:rPr lang="pl-PL" sz="3000" dirty="0" smtClean="0"/>
              <a:t>.:</a:t>
            </a:r>
          </a:p>
          <a:p>
            <a:pPr marL="0" indent="0">
              <a:buNone/>
            </a:pPr>
            <a:endParaRPr lang="pl-PL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3000" dirty="0"/>
              <a:t>Dostęp do treści szkodliwych, niepożądanych, nielegalnych.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000" dirty="0"/>
              <a:t>Cyberprzemoc - nękanie, straszenie, szantażowanie z użyciem sieci, publikowanie lub rozsyłanie ośmieszających, kompromitujących informacji, zdjęć, filmów z użyciem sieci oraz podszywanie się w sieci pod kogoś wbrew jego woli.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000" dirty="0"/>
              <a:t>Naruszenia prywatności dotyczące nieodpowiedniego lub niezgodnego z prawem wykorzystania danych osobowych lub wizerunku dziecka i pracownika szkoły.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000" dirty="0"/>
              <a:t>Zagrożenia dla zdrowia dzieci w związku z nadmiernym korzystaniem z Internetu.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6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611</Words>
  <Application>Microsoft Office PowerPoint</Application>
  <PresentationFormat>Pokaz na ekranie (4:3)</PresentationFormat>
  <Paragraphs>98</Paragraphs>
  <Slides>11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  DEPARTAMENT WYCHOWANIA  I KSZTAŁCENIA INTEGRACYJNEGO  </vt:lpstr>
      <vt:lpstr>BUDOWA DOKUMENTU</vt:lpstr>
      <vt:lpstr>BUDOWA DOKUMENTU</vt:lpstr>
      <vt:lpstr>Działania profilaktyczne związane  z ryzykiem wystąpienia zagrożeń fizycznych w szkole </vt:lpstr>
      <vt:lpstr>Procedury reagowania na wypadek wystąpienia  fizycznych zagrożeń wewnętrznych w szkole </vt:lpstr>
      <vt:lpstr>Procedury reagowania na wypadek wystąpienia  fizycznych zagrożeń zewnętrznych w szkole </vt:lpstr>
      <vt:lpstr>Proponowane działania profilaktyczne dotyczące  bezpieczeństwa cyfrowego w szkole</vt:lpstr>
      <vt:lpstr>Proponowane działania profilaktyczne dotyczące  bezpieczeństwa cyfrowego w szkole</vt:lpstr>
      <vt:lpstr>Procedury reagowania w przypadku wystąpienia  zagrożeń bezpieczeństwa cyfrowego ucznia </vt:lpstr>
      <vt:lpstr>Procedury reagowania w przypadku wystąpienia  zagrożeń bezpieczeństwa cyfrowego ucznia </vt:lpstr>
      <vt:lpstr>BEZPIECZNA SZKOŁA Zalecane działania profilaktyczne                            i procedury bezpieczeństwa w szkołach</vt:lpstr>
    </vt:vector>
  </TitlesOfParts>
  <Company>MPiPS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Anna Topór</cp:lastModifiedBy>
  <cp:revision>361</cp:revision>
  <dcterms:created xsi:type="dcterms:W3CDTF">2012-10-09T17:18:33Z</dcterms:created>
  <dcterms:modified xsi:type="dcterms:W3CDTF">2017-09-29T06:47:48Z</dcterms:modified>
</cp:coreProperties>
</file>