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10" r:id="rId2"/>
    <p:sldId id="311" r:id="rId3"/>
    <p:sldId id="312" r:id="rId4"/>
    <p:sldId id="313" r:id="rId5"/>
    <p:sldId id="314" r:id="rId6"/>
    <p:sldId id="315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21" r:id="rId18"/>
    <p:sldId id="316" r:id="rId19"/>
    <p:sldId id="318" r:id="rId20"/>
    <p:sldId id="319" r:id="rId21"/>
    <p:sldId id="320" r:id="rId22"/>
    <p:sldId id="317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348" autoAdjust="0"/>
  </p:normalViewPr>
  <p:slideViewPr>
    <p:cSldViewPr>
      <p:cViewPr>
        <p:scale>
          <a:sx n="85" d="100"/>
          <a:sy n="85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15E788-372C-496F-9AA5-0E905AAE6B87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ABB24B9-C776-47D0-BB4F-299405802F06}">
      <dgm:prSet phldrT="[Tekst]"/>
      <dgm:spPr/>
      <dgm:t>
        <a:bodyPr/>
        <a:lstStyle/>
        <a:p>
          <a:r>
            <a:rPr lang="pl-PL" dirty="0" smtClean="0"/>
            <a:t>Sfera fizyczna –</a:t>
          </a:r>
        </a:p>
        <a:p>
          <a:r>
            <a:rPr lang="pl-PL" dirty="0" smtClean="0"/>
            <a:t>rozwój biologiczny</a:t>
          </a:r>
          <a:endParaRPr lang="pl-PL" dirty="0"/>
        </a:p>
      </dgm:t>
    </dgm:pt>
    <dgm:pt modelId="{4BEDD208-7E19-4719-8A3E-88CD4794EA5E}" type="parTrans" cxnId="{47F6E1A3-001B-44F8-A649-B015EA13B83A}">
      <dgm:prSet/>
      <dgm:spPr/>
      <dgm:t>
        <a:bodyPr/>
        <a:lstStyle/>
        <a:p>
          <a:endParaRPr lang="pl-PL"/>
        </a:p>
      </dgm:t>
    </dgm:pt>
    <dgm:pt modelId="{B0C25E4D-4331-4763-B1C4-EA4353A7C22C}" type="sibTrans" cxnId="{47F6E1A3-001B-44F8-A649-B015EA13B83A}">
      <dgm:prSet/>
      <dgm:spPr/>
      <dgm:t>
        <a:bodyPr/>
        <a:lstStyle/>
        <a:p>
          <a:endParaRPr lang="pl-PL"/>
        </a:p>
      </dgm:t>
    </dgm:pt>
    <dgm:pt modelId="{6147E0A3-EC57-477D-AAE1-048A3FC5CBE5}">
      <dgm:prSet phldrT="[Tekst]" custT="1"/>
      <dgm:spPr/>
      <dgm:t>
        <a:bodyPr/>
        <a:lstStyle/>
        <a:p>
          <a:r>
            <a:rPr lang="pl-PL" sz="1200" dirty="0" smtClean="0"/>
            <a:t>wartości witalne                  i materialne, np. zdrowie, pokarm, wypoczynek, samodzielność, praca, wytrwałość</a:t>
          </a:r>
          <a:endParaRPr lang="pl-PL" sz="1200" dirty="0"/>
        </a:p>
      </dgm:t>
    </dgm:pt>
    <dgm:pt modelId="{8CCBCD25-89BE-42EE-8D34-7CB707653EF1}" type="parTrans" cxnId="{A2BDD412-3E5C-4E13-8F8C-6FA92D33C4DB}">
      <dgm:prSet/>
      <dgm:spPr/>
      <dgm:t>
        <a:bodyPr/>
        <a:lstStyle/>
        <a:p>
          <a:endParaRPr lang="pl-PL"/>
        </a:p>
      </dgm:t>
    </dgm:pt>
    <dgm:pt modelId="{6FCEA822-E1DB-480D-A298-F1FDAF84ADC3}" type="sibTrans" cxnId="{A2BDD412-3E5C-4E13-8F8C-6FA92D33C4DB}">
      <dgm:prSet/>
      <dgm:spPr/>
      <dgm:t>
        <a:bodyPr/>
        <a:lstStyle/>
        <a:p>
          <a:endParaRPr lang="pl-PL"/>
        </a:p>
      </dgm:t>
    </dgm:pt>
    <dgm:pt modelId="{7176ED0B-2E63-4440-B5A2-700640B14FFB}">
      <dgm:prSet phldrT="[Tekst]"/>
      <dgm:spPr/>
      <dgm:t>
        <a:bodyPr/>
        <a:lstStyle/>
        <a:p>
          <a:r>
            <a:rPr lang="pl-PL" dirty="0" smtClean="0"/>
            <a:t>Sfera psychiczna – rozwój poznawczy i       emocjonalny</a:t>
          </a:r>
          <a:endParaRPr lang="pl-PL" dirty="0"/>
        </a:p>
      </dgm:t>
    </dgm:pt>
    <dgm:pt modelId="{D3E8F0B1-47AA-476D-BF30-8050803DE350}" type="parTrans" cxnId="{FCBBF656-F41C-4803-8319-11BFBC17C156}">
      <dgm:prSet/>
      <dgm:spPr/>
      <dgm:t>
        <a:bodyPr/>
        <a:lstStyle/>
        <a:p>
          <a:endParaRPr lang="pl-PL"/>
        </a:p>
      </dgm:t>
    </dgm:pt>
    <dgm:pt modelId="{32E9DF61-F2E3-4077-8C46-7230580CA998}" type="sibTrans" cxnId="{FCBBF656-F41C-4803-8319-11BFBC17C156}">
      <dgm:prSet/>
      <dgm:spPr/>
      <dgm:t>
        <a:bodyPr/>
        <a:lstStyle/>
        <a:p>
          <a:endParaRPr lang="pl-PL"/>
        </a:p>
      </dgm:t>
    </dgm:pt>
    <dgm:pt modelId="{B31BB981-2065-4F8E-BBAF-E96F6B8B332E}">
      <dgm:prSet phldrT="[Tekst]" custT="1"/>
      <dgm:spPr/>
      <dgm:t>
        <a:bodyPr/>
        <a:lstStyle/>
        <a:p>
          <a:r>
            <a:rPr lang="pl-PL" sz="1200" dirty="0" smtClean="0"/>
            <a:t>np. wiedza, mądrość, nauka, twórczość, prawda, piękno, wrażliwość, odpowiedzialność</a:t>
          </a:r>
          <a:endParaRPr lang="pl-PL" sz="1200" dirty="0"/>
        </a:p>
      </dgm:t>
    </dgm:pt>
    <dgm:pt modelId="{1EAD9AC1-7A19-44C8-B98D-B047D2496881}" type="parTrans" cxnId="{0D79E549-9773-4651-9811-DC88D1E9A48F}">
      <dgm:prSet/>
      <dgm:spPr/>
      <dgm:t>
        <a:bodyPr/>
        <a:lstStyle/>
        <a:p>
          <a:endParaRPr lang="pl-PL"/>
        </a:p>
      </dgm:t>
    </dgm:pt>
    <dgm:pt modelId="{22B4E27F-E956-4EBE-A07E-D59667E24ADE}" type="sibTrans" cxnId="{0D79E549-9773-4651-9811-DC88D1E9A48F}">
      <dgm:prSet/>
      <dgm:spPr/>
      <dgm:t>
        <a:bodyPr/>
        <a:lstStyle/>
        <a:p>
          <a:endParaRPr lang="pl-PL"/>
        </a:p>
      </dgm:t>
    </dgm:pt>
    <dgm:pt modelId="{BD403CC3-E290-4A25-BA2D-AEF547C3BE29}">
      <dgm:prSet phldrT="[Tekst]"/>
      <dgm:spPr/>
      <dgm:t>
        <a:bodyPr/>
        <a:lstStyle/>
        <a:p>
          <a:r>
            <a:rPr lang="pl-PL" dirty="0" smtClean="0"/>
            <a:t>Sfera moralna</a:t>
          </a:r>
        </a:p>
        <a:p>
          <a:r>
            <a:rPr lang="pl-PL" dirty="0" smtClean="0"/>
            <a:t>- rozwój duchowy</a:t>
          </a:r>
          <a:endParaRPr lang="pl-PL" dirty="0"/>
        </a:p>
      </dgm:t>
    </dgm:pt>
    <dgm:pt modelId="{45B363F4-451C-4E07-8899-AC05B9713B48}" type="parTrans" cxnId="{3A773811-E8AB-47AC-B95F-A81CC9F0279D}">
      <dgm:prSet/>
      <dgm:spPr/>
      <dgm:t>
        <a:bodyPr/>
        <a:lstStyle/>
        <a:p>
          <a:endParaRPr lang="pl-PL"/>
        </a:p>
      </dgm:t>
    </dgm:pt>
    <dgm:pt modelId="{2AE65DB9-3B05-412A-B0D5-D3F2966E2722}" type="sibTrans" cxnId="{3A773811-E8AB-47AC-B95F-A81CC9F0279D}">
      <dgm:prSet/>
      <dgm:spPr/>
      <dgm:t>
        <a:bodyPr/>
        <a:lstStyle/>
        <a:p>
          <a:endParaRPr lang="pl-PL"/>
        </a:p>
      </dgm:t>
    </dgm:pt>
    <dgm:pt modelId="{8BF53524-2DDF-4043-AA34-C76222350F70}">
      <dgm:prSet phldrT="[Tekst]" custT="1"/>
      <dgm:spPr/>
      <dgm:t>
        <a:bodyPr/>
        <a:lstStyle/>
        <a:p>
          <a:r>
            <a:rPr lang="pl-PL" sz="1200" dirty="0" smtClean="0"/>
            <a:t>wartości ostateczne</a:t>
          </a:r>
          <a:endParaRPr lang="pl-PL" sz="1200" dirty="0"/>
        </a:p>
      </dgm:t>
    </dgm:pt>
    <dgm:pt modelId="{D51317EA-0280-4861-A42D-E7202971DC23}" type="parTrans" cxnId="{926576CB-9FE4-430D-939C-8A055283BE85}">
      <dgm:prSet/>
      <dgm:spPr/>
      <dgm:t>
        <a:bodyPr/>
        <a:lstStyle/>
        <a:p>
          <a:endParaRPr lang="pl-PL"/>
        </a:p>
      </dgm:t>
    </dgm:pt>
    <dgm:pt modelId="{42B2281E-63A4-4704-A431-85FE3BD63149}" type="sibTrans" cxnId="{926576CB-9FE4-430D-939C-8A055283BE85}">
      <dgm:prSet/>
      <dgm:spPr/>
      <dgm:t>
        <a:bodyPr/>
        <a:lstStyle/>
        <a:p>
          <a:endParaRPr lang="pl-PL"/>
        </a:p>
      </dgm:t>
    </dgm:pt>
    <dgm:pt modelId="{41BFDA4F-1264-444F-BF8E-3977D352641B}">
      <dgm:prSet phldrT="[Tekst]"/>
      <dgm:spPr/>
      <dgm:t>
        <a:bodyPr/>
        <a:lstStyle/>
        <a:p>
          <a:r>
            <a:rPr lang="pl-PL" dirty="0" smtClean="0"/>
            <a:t>Sfera społeczna</a:t>
          </a:r>
        </a:p>
        <a:p>
          <a:r>
            <a:rPr lang="pl-PL" dirty="0" smtClean="0"/>
            <a:t>- rozwój relacji z otoczeniem</a:t>
          </a:r>
          <a:endParaRPr lang="pl-PL" dirty="0"/>
        </a:p>
      </dgm:t>
    </dgm:pt>
    <dgm:pt modelId="{3670C871-4C37-48BB-9689-E6ABD1CA8A6C}" type="parTrans" cxnId="{7422D0E3-42E1-4AFF-A129-A5AA26CDAB41}">
      <dgm:prSet/>
      <dgm:spPr/>
      <dgm:t>
        <a:bodyPr/>
        <a:lstStyle/>
        <a:p>
          <a:endParaRPr lang="pl-PL"/>
        </a:p>
      </dgm:t>
    </dgm:pt>
    <dgm:pt modelId="{779EC6A2-C251-4604-B815-A0E307065FCA}" type="sibTrans" cxnId="{7422D0E3-42E1-4AFF-A129-A5AA26CDAB41}">
      <dgm:prSet/>
      <dgm:spPr/>
      <dgm:t>
        <a:bodyPr/>
        <a:lstStyle/>
        <a:p>
          <a:endParaRPr lang="pl-PL"/>
        </a:p>
      </dgm:t>
    </dgm:pt>
    <dgm:pt modelId="{B9D586F4-3455-47F2-93F6-A474B8FB7EDB}">
      <dgm:prSet phldrT="[Tekst]" custT="1"/>
      <dgm:spPr/>
      <dgm:t>
        <a:bodyPr/>
        <a:lstStyle/>
        <a:p>
          <a:r>
            <a:rPr lang="pl-PL" sz="1200" dirty="0" smtClean="0"/>
            <a:t>np. rodzina, przyjaźń, godność, wolność, sprawiedliwość, solidarność,   patriotyzm </a:t>
          </a:r>
          <a:endParaRPr lang="pl-PL" sz="1200" dirty="0"/>
        </a:p>
      </dgm:t>
    </dgm:pt>
    <dgm:pt modelId="{2DD35B76-706A-40D5-BCF0-5685EFA0BD73}" type="parTrans" cxnId="{245B43D5-A09F-45A3-8EC8-BDD8F3979BFC}">
      <dgm:prSet/>
      <dgm:spPr/>
      <dgm:t>
        <a:bodyPr/>
        <a:lstStyle/>
        <a:p>
          <a:endParaRPr lang="pl-PL"/>
        </a:p>
      </dgm:t>
    </dgm:pt>
    <dgm:pt modelId="{C65A94C4-81CD-4A0B-8606-83F8DE7663A2}" type="sibTrans" cxnId="{245B43D5-A09F-45A3-8EC8-BDD8F3979BFC}">
      <dgm:prSet/>
      <dgm:spPr/>
      <dgm:t>
        <a:bodyPr/>
        <a:lstStyle/>
        <a:p>
          <a:endParaRPr lang="pl-PL"/>
        </a:p>
      </dgm:t>
    </dgm:pt>
    <dgm:pt modelId="{0341A6B8-4A4B-4A88-BB35-A0A25E2B41D3}">
      <dgm:prSet phldrT="[Tekst]" custT="1"/>
      <dgm:spPr/>
      <dgm:t>
        <a:bodyPr/>
        <a:lstStyle/>
        <a:p>
          <a:r>
            <a:rPr lang="pl-PL" sz="1200" dirty="0" smtClean="0"/>
            <a:t>np. szczęście, miłość, altruizm, wiara, dobro, sens życia</a:t>
          </a:r>
          <a:endParaRPr lang="pl-PL" sz="1200" dirty="0"/>
        </a:p>
      </dgm:t>
    </dgm:pt>
    <dgm:pt modelId="{DD5126DC-A282-4284-8BC1-E3800BA45CCA}" type="parTrans" cxnId="{D25A670D-6E53-4C5B-A6D7-B35947601E9F}">
      <dgm:prSet/>
      <dgm:spPr/>
      <dgm:t>
        <a:bodyPr/>
        <a:lstStyle/>
        <a:p>
          <a:endParaRPr lang="pl-PL"/>
        </a:p>
      </dgm:t>
    </dgm:pt>
    <dgm:pt modelId="{F658D605-D50A-45CF-ACFC-99F6E021BE1F}" type="sibTrans" cxnId="{D25A670D-6E53-4C5B-A6D7-B35947601E9F}">
      <dgm:prSet/>
      <dgm:spPr/>
      <dgm:t>
        <a:bodyPr/>
        <a:lstStyle/>
        <a:p>
          <a:endParaRPr lang="pl-PL"/>
        </a:p>
      </dgm:t>
    </dgm:pt>
    <dgm:pt modelId="{5F56FB90-113A-4052-9684-5D4AB5818F6B}" type="pres">
      <dgm:prSet presAssocID="{0415E788-372C-496F-9AA5-0E905AAE6B8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17F76C4-5ADC-4870-8BE1-23D4CE64C837}" type="pres">
      <dgm:prSet presAssocID="{0415E788-372C-496F-9AA5-0E905AAE6B87}" presName="children" presStyleCnt="0"/>
      <dgm:spPr/>
    </dgm:pt>
    <dgm:pt modelId="{6A996BD8-49B1-4C6E-8E54-513C0505BDB5}" type="pres">
      <dgm:prSet presAssocID="{0415E788-372C-496F-9AA5-0E905AAE6B87}" presName="child1group" presStyleCnt="0"/>
      <dgm:spPr/>
    </dgm:pt>
    <dgm:pt modelId="{6BC16DFE-C9F3-4D20-9466-F06FB87890E0}" type="pres">
      <dgm:prSet presAssocID="{0415E788-372C-496F-9AA5-0E905AAE6B87}" presName="child1" presStyleLbl="bgAcc1" presStyleIdx="0" presStyleCnt="4"/>
      <dgm:spPr/>
      <dgm:t>
        <a:bodyPr/>
        <a:lstStyle/>
        <a:p>
          <a:endParaRPr lang="pl-PL"/>
        </a:p>
      </dgm:t>
    </dgm:pt>
    <dgm:pt modelId="{056139E2-A13A-4358-B5D7-6742F4E08720}" type="pres">
      <dgm:prSet presAssocID="{0415E788-372C-496F-9AA5-0E905AAE6B8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D16C9B-AECF-42FF-8729-325506CB2172}" type="pres">
      <dgm:prSet presAssocID="{0415E788-372C-496F-9AA5-0E905AAE6B87}" presName="child2group" presStyleCnt="0"/>
      <dgm:spPr/>
    </dgm:pt>
    <dgm:pt modelId="{3C0EE3E4-97D0-40FB-9CE3-4173BBAF8EA6}" type="pres">
      <dgm:prSet presAssocID="{0415E788-372C-496F-9AA5-0E905AAE6B87}" presName="child2" presStyleLbl="bgAcc1" presStyleIdx="1" presStyleCnt="4"/>
      <dgm:spPr/>
      <dgm:t>
        <a:bodyPr/>
        <a:lstStyle/>
        <a:p>
          <a:endParaRPr lang="pl-PL"/>
        </a:p>
      </dgm:t>
    </dgm:pt>
    <dgm:pt modelId="{E1B80234-9710-496E-94B5-A1DCB3ED9A83}" type="pres">
      <dgm:prSet presAssocID="{0415E788-372C-496F-9AA5-0E905AAE6B8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EE0BAB-9AA6-415B-A8BF-20E38F78D16D}" type="pres">
      <dgm:prSet presAssocID="{0415E788-372C-496F-9AA5-0E905AAE6B87}" presName="child3group" presStyleCnt="0"/>
      <dgm:spPr/>
    </dgm:pt>
    <dgm:pt modelId="{CAB27A9B-988B-479B-91E1-DA69249CE6AE}" type="pres">
      <dgm:prSet presAssocID="{0415E788-372C-496F-9AA5-0E905AAE6B87}" presName="child3" presStyleLbl="bgAcc1" presStyleIdx="2" presStyleCnt="4"/>
      <dgm:spPr/>
      <dgm:t>
        <a:bodyPr/>
        <a:lstStyle/>
        <a:p>
          <a:endParaRPr lang="pl-PL"/>
        </a:p>
      </dgm:t>
    </dgm:pt>
    <dgm:pt modelId="{F0D112DD-D4C8-47B5-A57B-CF5D5000968C}" type="pres">
      <dgm:prSet presAssocID="{0415E788-372C-496F-9AA5-0E905AAE6B8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0BCF62-982B-48AB-B69D-ED33EE9242C0}" type="pres">
      <dgm:prSet presAssocID="{0415E788-372C-496F-9AA5-0E905AAE6B87}" presName="child4group" presStyleCnt="0"/>
      <dgm:spPr/>
    </dgm:pt>
    <dgm:pt modelId="{08FA5A8E-56BC-48A0-B56B-BF72AC32DA28}" type="pres">
      <dgm:prSet presAssocID="{0415E788-372C-496F-9AA5-0E905AAE6B87}" presName="child4" presStyleLbl="bgAcc1" presStyleIdx="3" presStyleCnt="4"/>
      <dgm:spPr/>
      <dgm:t>
        <a:bodyPr/>
        <a:lstStyle/>
        <a:p>
          <a:endParaRPr lang="pl-PL"/>
        </a:p>
      </dgm:t>
    </dgm:pt>
    <dgm:pt modelId="{0354ED39-C663-4F68-8A03-B5822352AC6A}" type="pres">
      <dgm:prSet presAssocID="{0415E788-372C-496F-9AA5-0E905AAE6B8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E6DC95-D401-44A3-B536-D77C5E05616E}" type="pres">
      <dgm:prSet presAssocID="{0415E788-372C-496F-9AA5-0E905AAE6B87}" presName="childPlaceholder" presStyleCnt="0"/>
      <dgm:spPr/>
    </dgm:pt>
    <dgm:pt modelId="{5A29C07A-BC08-4C84-B47F-A44971A3BD94}" type="pres">
      <dgm:prSet presAssocID="{0415E788-372C-496F-9AA5-0E905AAE6B87}" presName="circle" presStyleCnt="0"/>
      <dgm:spPr/>
    </dgm:pt>
    <dgm:pt modelId="{0883BAE4-ACEE-4D4E-984F-8C9094DA29F3}" type="pres">
      <dgm:prSet presAssocID="{0415E788-372C-496F-9AA5-0E905AAE6B8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901E50-4B18-4C1E-9DD8-796DCE050DA3}" type="pres">
      <dgm:prSet presAssocID="{0415E788-372C-496F-9AA5-0E905AAE6B8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03F6E2-A6A8-4F21-859A-86FA2B93DC5D}" type="pres">
      <dgm:prSet presAssocID="{0415E788-372C-496F-9AA5-0E905AAE6B8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7DF5C2-7F5B-4012-9C55-00F88EFD2019}" type="pres">
      <dgm:prSet presAssocID="{0415E788-372C-496F-9AA5-0E905AAE6B8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A2AAFB-D79C-4588-B9C6-03B3E1B5F5DA}" type="pres">
      <dgm:prSet presAssocID="{0415E788-372C-496F-9AA5-0E905AAE6B87}" presName="quadrantPlaceholder" presStyleCnt="0"/>
      <dgm:spPr/>
    </dgm:pt>
    <dgm:pt modelId="{3AF73C7A-7DD4-4842-B8D2-FFFE7C9C5C7A}" type="pres">
      <dgm:prSet presAssocID="{0415E788-372C-496F-9AA5-0E905AAE6B87}" presName="center1" presStyleLbl="fgShp" presStyleIdx="0" presStyleCnt="2"/>
      <dgm:spPr/>
    </dgm:pt>
    <dgm:pt modelId="{27E67A0B-3B18-4933-8A5F-FACDF6584198}" type="pres">
      <dgm:prSet presAssocID="{0415E788-372C-496F-9AA5-0E905AAE6B87}" presName="center2" presStyleLbl="fgShp" presStyleIdx="1" presStyleCnt="2"/>
      <dgm:spPr/>
    </dgm:pt>
  </dgm:ptLst>
  <dgm:cxnLst>
    <dgm:cxn modelId="{7266F936-8CD3-48B1-82A6-D876527A1F53}" type="presOf" srcId="{8BF53524-2DDF-4043-AA34-C76222350F70}" destId="{F0D112DD-D4C8-47B5-A57B-CF5D5000968C}" srcOrd="1" destOrd="0" presId="urn:microsoft.com/office/officeart/2005/8/layout/cycle4"/>
    <dgm:cxn modelId="{9D942B69-F48A-484A-B26F-FD75510D5DBB}" type="presOf" srcId="{B9D586F4-3455-47F2-93F6-A474B8FB7EDB}" destId="{08FA5A8E-56BC-48A0-B56B-BF72AC32DA28}" srcOrd="0" destOrd="0" presId="urn:microsoft.com/office/officeart/2005/8/layout/cycle4"/>
    <dgm:cxn modelId="{9900DC3A-17F8-44AB-896D-C4CE918E9CED}" type="presOf" srcId="{0341A6B8-4A4B-4A88-BB35-A0A25E2B41D3}" destId="{CAB27A9B-988B-479B-91E1-DA69249CE6AE}" srcOrd="0" destOrd="1" presId="urn:microsoft.com/office/officeart/2005/8/layout/cycle4"/>
    <dgm:cxn modelId="{FFFE14CE-8F7C-4CDA-BFDB-0E8BC6B4D428}" type="presOf" srcId="{7176ED0B-2E63-4440-B5A2-700640B14FFB}" destId="{3F901E50-4B18-4C1E-9DD8-796DCE050DA3}" srcOrd="0" destOrd="0" presId="urn:microsoft.com/office/officeart/2005/8/layout/cycle4"/>
    <dgm:cxn modelId="{DD03D13B-5382-44D4-A92E-4195A7C78F64}" type="presOf" srcId="{BABB24B9-C776-47D0-BB4F-299405802F06}" destId="{0883BAE4-ACEE-4D4E-984F-8C9094DA29F3}" srcOrd="0" destOrd="0" presId="urn:microsoft.com/office/officeart/2005/8/layout/cycle4"/>
    <dgm:cxn modelId="{F923E1D5-B2C1-45F9-8EF7-CB7868005801}" type="presOf" srcId="{6147E0A3-EC57-477D-AAE1-048A3FC5CBE5}" destId="{056139E2-A13A-4358-B5D7-6742F4E08720}" srcOrd="1" destOrd="0" presId="urn:microsoft.com/office/officeart/2005/8/layout/cycle4"/>
    <dgm:cxn modelId="{5437FCBD-F62D-4821-96AD-7B2A038687CB}" type="presOf" srcId="{BD403CC3-E290-4A25-BA2D-AEF547C3BE29}" destId="{8403F6E2-A6A8-4F21-859A-86FA2B93DC5D}" srcOrd="0" destOrd="0" presId="urn:microsoft.com/office/officeart/2005/8/layout/cycle4"/>
    <dgm:cxn modelId="{7422D0E3-42E1-4AFF-A129-A5AA26CDAB41}" srcId="{0415E788-372C-496F-9AA5-0E905AAE6B87}" destId="{41BFDA4F-1264-444F-BF8E-3977D352641B}" srcOrd="3" destOrd="0" parTransId="{3670C871-4C37-48BB-9689-E6ABD1CA8A6C}" sibTransId="{779EC6A2-C251-4604-B815-A0E307065FCA}"/>
    <dgm:cxn modelId="{77EA9BF1-6001-4C5D-9D46-38EF36C1B79B}" type="presOf" srcId="{0415E788-372C-496F-9AA5-0E905AAE6B87}" destId="{5F56FB90-113A-4052-9684-5D4AB5818F6B}" srcOrd="0" destOrd="0" presId="urn:microsoft.com/office/officeart/2005/8/layout/cycle4"/>
    <dgm:cxn modelId="{0D79E549-9773-4651-9811-DC88D1E9A48F}" srcId="{7176ED0B-2E63-4440-B5A2-700640B14FFB}" destId="{B31BB981-2065-4F8E-BBAF-E96F6B8B332E}" srcOrd="0" destOrd="0" parTransId="{1EAD9AC1-7A19-44C8-B98D-B047D2496881}" sibTransId="{22B4E27F-E956-4EBE-A07E-D59667E24ADE}"/>
    <dgm:cxn modelId="{7B73E377-9A08-4C52-92D3-D14207A00AAE}" type="presOf" srcId="{41BFDA4F-1264-444F-BF8E-3977D352641B}" destId="{587DF5C2-7F5B-4012-9C55-00F88EFD2019}" srcOrd="0" destOrd="0" presId="urn:microsoft.com/office/officeart/2005/8/layout/cycle4"/>
    <dgm:cxn modelId="{3A773811-E8AB-47AC-B95F-A81CC9F0279D}" srcId="{0415E788-372C-496F-9AA5-0E905AAE6B87}" destId="{BD403CC3-E290-4A25-BA2D-AEF547C3BE29}" srcOrd="2" destOrd="0" parTransId="{45B363F4-451C-4E07-8899-AC05B9713B48}" sibTransId="{2AE65DB9-3B05-412A-B0D5-D3F2966E2722}"/>
    <dgm:cxn modelId="{A45ECDFC-FFE7-4F15-8C42-5E3DFF42FA53}" type="presOf" srcId="{B9D586F4-3455-47F2-93F6-A474B8FB7EDB}" destId="{0354ED39-C663-4F68-8A03-B5822352AC6A}" srcOrd="1" destOrd="0" presId="urn:microsoft.com/office/officeart/2005/8/layout/cycle4"/>
    <dgm:cxn modelId="{65435922-F61A-454F-8BCB-CBF71A88D1B0}" type="presOf" srcId="{B31BB981-2065-4F8E-BBAF-E96F6B8B332E}" destId="{E1B80234-9710-496E-94B5-A1DCB3ED9A83}" srcOrd="1" destOrd="0" presId="urn:microsoft.com/office/officeart/2005/8/layout/cycle4"/>
    <dgm:cxn modelId="{A501EB70-E67C-4393-B88F-49977B1B3EBD}" type="presOf" srcId="{8BF53524-2DDF-4043-AA34-C76222350F70}" destId="{CAB27A9B-988B-479B-91E1-DA69249CE6AE}" srcOrd="0" destOrd="0" presId="urn:microsoft.com/office/officeart/2005/8/layout/cycle4"/>
    <dgm:cxn modelId="{8418E556-261B-4612-ADCA-D48E28DB9A32}" type="presOf" srcId="{0341A6B8-4A4B-4A88-BB35-A0A25E2B41D3}" destId="{F0D112DD-D4C8-47B5-A57B-CF5D5000968C}" srcOrd="1" destOrd="1" presId="urn:microsoft.com/office/officeart/2005/8/layout/cycle4"/>
    <dgm:cxn modelId="{06F977EB-8A66-4BB0-A1C1-FFEB4A57866E}" type="presOf" srcId="{B31BB981-2065-4F8E-BBAF-E96F6B8B332E}" destId="{3C0EE3E4-97D0-40FB-9CE3-4173BBAF8EA6}" srcOrd="0" destOrd="0" presId="urn:microsoft.com/office/officeart/2005/8/layout/cycle4"/>
    <dgm:cxn modelId="{245B43D5-A09F-45A3-8EC8-BDD8F3979BFC}" srcId="{41BFDA4F-1264-444F-BF8E-3977D352641B}" destId="{B9D586F4-3455-47F2-93F6-A474B8FB7EDB}" srcOrd="0" destOrd="0" parTransId="{2DD35B76-706A-40D5-BCF0-5685EFA0BD73}" sibTransId="{C65A94C4-81CD-4A0B-8606-83F8DE7663A2}"/>
    <dgm:cxn modelId="{926576CB-9FE4-430D-939C-8A055283BE85}" srcId="{BD403CC3-E290-4A25-BA2D-AEF547C3BE29}" destId="{8BF53524-2DDF-4043-AA34-C76222350F70}" srcOrd="0" destOrd="0" parTransId="{D51317EA-0280-4861-A42D-E7202971DC23}" sibTransId="{42B2281E-63A4-4704-A431-85FE3BD63149}"/>
    <dgm:cxn modelId="{1E20AB20-C7ED-44F2-926F-6F70424108BC}" type="presOf" srcId="{6147E0A3-EC57-477D-AAE1-048A3FC5CBE5}" destId="{6BC16DFE-C9F3-4D20-9466-F06FB87890E0}" srcOrd="0" destOrd="0" presId="urn:microsoft.com/office/officeart/2005/8/layout/cycle4"/>
    <dgm:cxn modelId="{D25A670D-6E53-4C5B-A6D7-B35947601E9F}" srcId="{BD403CC3-E290-4A25-BA2D-AEF547C3BE29}" destId="{0341A6B8-4A4B-4A88-BB35-A0A25E2B41D3}" srcOrd="1" destOrd="0" parTransId="{DD5126DC-A282-4284-8BC1-E3800BA45CCA}" sibTransId="{F658D605-D50A-45CF-ACFC-99F6E021BE1F}"/>
    <dgm:cxn modelId="{47F6E1A3-001B-44F8-A649-B015EA13B83A}" srcId="{0415E788-372C-496F-9AA5-0E905AAE6B87}" destId="{BABB24B9-C776-47D0-BB4F-299405802F06}" srcOrd="0" destOrd="0" parTransId="{4BEDD208-7E19-4719-8A3E-88CD4794EA5E}" sibTransId="{B0C25E4D-4331-4763-B1C4-EA4353A7C22C}"/>
    <dgm:cxn modelId="{FCBBF656-F41C-4803-8319-11BFBC17C156}" srcId="{0415E788-372C-496F-9AA5-0E905AAE6B87}" destId="{7176ED0B-2E63-4440-B5A2-700640B14FFB}" srcOrd="1" destOrd="0" parTransId="{D3E8F0B1-47AA-476D-BF30-8050803DE350}" sibTransId="{32E9DF61-F2E3-4077-8C46-7230580CA998}"/>
    <dgm:cxn modelId="{A2BDD412-3E5C-4E13-8F8C-6FA92D33C4DB}" srcId="{BABB24B9-C776-47D0-BB4F-299405802F06}" destId="{6147E0A3-EC57-477D-AAE1-048A3FC5CBE5}" srcOrd="0" destOrd="0" parTransId="{8CCBCD25-89BE-42EE-8D34-7CB707653EF1}" sibTransId="{6FCEA822-E1DB-480D-A298-F1FDAF84ADC3}"/>
    <dgm:cxn modelId="{898B9C4E-8558-4B3A-9AD9-B7CB24019666}" type="presParOf" srcId="{5F56FB90-113A-4052-9684-5D4AB5818F6B}" destId="{A17F76C4-5ADC-4870-8BE1-23D4CE64C837}" srcOrd="0" destOrd="0" presId="urn:microsoft.com/office/officeart/2005/8/layout/cycle4"/>
    <dgm:cxn modelId="{5E7E22B9-F5AC-49FC-A0A3-E4711093AD5B}" type="presParOf" srcId="{A17F76C4-5ADC-4870-8BE1-23D4CE64C837}" destId="{6A996BD8-49B1-4C6E-8E54-513C0505BDB5}" srcOrd="0" destOrd="0" presId="urn:microsoft.com/office/officeart/2005/8/layout/cycle4"/>
    <dgm:cxn modelId="{B271BF21-C969-4E42-AD52-CFD5CEA457DA}" type="presParOf" srcId="{6A996BD8-49B1-4C6E-8E54-513C0505BDB5}" destId="{6BC16DFE-C9F3-4D20-9466-F06FB87890E0}" srcOrd="0" destOrd="0" presId="urn:microsoft.com/office/officeart/2005/8/layout/cycle4"/>
    <dgm:cxn modelId="{074EE92E-FE9A-4FB9-8461-6EB72B9CB831}" type="presParOf" srcId="{6A996BD8-49B1-4C6E-8E54-513C0505BDB5}" destId="{056139E2-A13A-4358-B5D7-6742F4E08720}" srcOrd="1" destOrd="0" presId="urn:microsoft.com/office/officeart/2005/8/layout/cycle4"/>
    <dgm:cxn modelId="{261BBFE7-3822-45DF-AD66-805CD00B8104}" type="presParOf" srcId="{A17F76C4-5ADC-4870-8BE1-23D4CE64C837}" destId="{08D16C9B-AECF-42FF-8729-325506CB2172}" srcOrd="1" destOrd="0" presId="urn:microsoft.com/office/officeart/2005/8/layout/cycle4"/>
    <dgm:cxn modelId="{FDE98117-5E28-47C6-AE36-454A92D393A6}" type="presParOf" srcId="{08D16C9B-AECF-42FF-8729-325506CB2172}" destId="{3C0EE3E4-97D0-40FB-9CE3-4173BBAF8EA6}" srcOrd="0" destOrd="0" presId="urn:microsoft.com/office/officeart/2005/8/layout/cycle4"/>
    <dgm:cxn modelId="{FC728C78-F4D5-4C6A-A1BA-ADD3D70AB8FF}" type="presParOf" srcId="{08D16C9B-AECF-42FF-8729-325506CB2172}" destId="{E1B80234-9710-496E-94B5-A1DCB3ED9A83}" srcOrd="1" destOrd="0" presId="urn:microsoft.com/office/officeart/2005/8/layout/cycle4"/>
    <dgm:cxn modelId="{D2698F67-AC08-4013-B530-63F3808B2AEE}" type="presParOf" srcId="{A17F76C4-5ADC-4870-8BE1-23D4CE64C837}" destId="{E4EE0BAB-9AA6-415B-A8BF-20E38F78D16D}" srcOrd="2" destOrd="0" presId="urn:microsoft.com/office/officeart/2005/8/layout/cycle4"/>
    <dgm:cxn modelId="{C5F55EBA-3A75-45E9-8D2D-2697A0654052}" type="presParOf" srcId="{E4EE0BAB-9AA6-415B-A8BF-20E38F78D16D}" destId="{CAB27A9B-988B-479B-91E1-DA69249CE6AE}" srcOrd="0" destOrd="0" presId="urn:microsoft.com/office/officeart/2005/8/layout/cycle4"/>
    <dgm:cxn modelId="{3D8E78B7-FA98-49A6-9005-5C21994E9DEA}" type="presParOf" srcId="{E4EE0BAB-9AA6-415B-A8BF-20E38F78D16D}" destId="{F0D112DD-D4C8-47B5-A57B-CF5D5000968C}" srcOrd="1" destOrd="0" presId="urn:microsoft.com/office/officeart/2005/8/layout/cycle4"/>
    <dgm:cxn modelId="{819A5441-C5EA-4EAA-A7E8-1D595C3BC70F}" type="presParOf" srcId="{A17F76C4-5ADC-4870-8BE1-23D4CE64C837}" destId="{810BCF62-982B-48AB-B69D-ED33EE9242C0}" srcOrd="3" destOrd="0" presId="urn:microsoft.com/office/officeart/2005/8/layout/cycle4"/>
    <dgm:cxn modelId="{60004650-3E49-491B-9729-FA8B7E63B144}" type="presParOf" srcId="{810BCF62-982B-48AB-B69D-ED33EE9242C0}" destId="{08FA5A8E-56BC-48A0-B56B-BF72AC32DA28}" srcOrd="0" destOrd="0" presId="urn:microsoft.com/office/officeart/2005/8/layout/cycle4"/>
    <dgm:cxn modelId="{4653C732-EA8D-41D7-88D1-7D1109446FC1}" type="presParOf" srcId="{810BCF62-982B-48AB-B69D-ED33EE9242C0}" destId="{0354ED39-C663-4F68-8A03-B5822352AC6A}" srcOrd="1" destOrd="0" presId="urn:microsoft.com/office/officeart/2005/8/layout/cycle4"/>
    <dgm:cxn modelId="{E4B181C8-DA98-443E-A087-2F47EF632362}" type="presParOf" srcId="{A17F76C4-5ADC-4870-8BE1-23D4CE64C837}" destId="{40E6DC95-D401-44A3-B536-D77C5E05616E}" srcOrd="4" destOrd="0" presId="urn:microsoft.com/office/officeart/2005/8/layout/cycle4"/>
    <dgm:cxn modelId="{BE8B3C65-C2BA-4404-8AF5-A1E434ACAA31}" type="presParOf" srcId="{5F56FB90-113A-4052-9684-5D4AB5818F6B}" destId="{5A29C07A-BC08-4C84-B47F-A44971A3BD94}" srcOrd="1" destOrd="0" presId="urn:microsoft.com/office/officeart/2005/8/layout/cycle4"/>
    <dgm:cxn modelId="{F736BB74-9E58-4C33-9F38-6025B55928AA}" type="presParOf" srcId="{5A29C07A-BC08-4C84-B47F-A44971A3BD94}" destId="{0883BAE4-ACEE-4D4E-984F-8C9094DA29F3}" srcOrd="0" destOrd="0" presId="urn:microsoft.com/office/officeart/2005/8/layout/cycle4"/>
    <dgm:cxn modelId="{E33BC616-E9FB-4BE7-ADF9-8C8F682627DE}" type="presParOf" srcId="{5A29C07A-BC08-4C84-B47F-A44971A3BD94}" destId="{3F901E50-4B18-4C1E-9DD8-796DCE050DA3}" srcOrd="1" destOrd="0" presId="urn:microsoft.com/office/officeart/2005/8/layout/cycle4"/>
    <dgm:cxn modelId="{3144F934-7826-42AB-8BFC-26FC7A11ED7E}" type="presParOf" srcId="{5A29C07A-BC08-4C84-B47F-A44971A3BD94}" destId="{8403F6E2-A6A8-4F21-859A-86FA2B93DC5D}" srcOrd="2" destOrd="0" presId="urn:microsoft.com/office/officeart/2005/8/layout/cycle4"/>
    <dgm:cxn modelId="{A4D767DB-15E5-492A-8023-8C63F04990FB}" type="presParOf" srcId="{5A29C07A-BC08-4C84-B47F-A44971A3BD94}" destId="{587DF5C2-7F5B-4012-9C55-00F88EFD2019}" srcOrd="3" destOrd="0" presId="urn:microsoft.com/office/officeart/2005/8/layout/cycle4"/>
    <dgm:cxn modelId="{64F5FFF8-9E76-4865-8DBE-A3A9A6BF3DB1}" type="presParOf" srcId="{5A29C07A-BC08-4C84-B47F-A44971A3BD94}" destId="{2AA2AAFB-D79C-4588-B9C6-03B3E1B5F5DA}" srcOrd="4" destOrd="0" presId="urn:microsoft.com/office/officeart/2005/8/layout/cycle4"/>
    <dgm:cxn modelId="{29D0B02A-F265-44F9-9E12-2BDD9AF2DCE6}" type="presParOf" srcId="{5F56FB90-113A-4052-9684-5D4AB5818F6B}" destId="{3AF73C7A-7DD4-4842-B8D2-FFFE7C9C5C7A}" srcOrd="2" destOrd="0" presId="urn:microsoft.com/office/officeart/2005/8/layout/cycle4"/>
    <dgm:cxn modelId="{1226CDE0-89EA-4001-AB13-BB8C49CE3C07}" type="presParOf" srcId="{5F56FB90-113A-4052-9684-5D4AB5818F6B}" destId="{27E67A0B-3B18-4933-8A5F-FACDF658419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D8DD82-88E1-4F6B-B1CB-D5BB46D6E76C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83697894-FD39-43BE-A9DC-6A85628B3C5E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Szkoła </a:t>
          </a:r>
        </a:p>
        <a:p>
          <a:r>
            <a:rPr lang="pl-PL" dirty="0" smtClean="0">
              <a:solidFill>
                <a:schemeClr val="bg1"/>
              </a:solidFill>
            </a:rPr>
            <a:t>- </a:t>
          </a:r>
        </a:p>
        <a:p>
          <a:r>
            <a:rPr lang="pl-PL" dirty="0" smtClean="0">
              <a:solidFill>
                <a:schemeClr val="bg1"/>
              </a:solidFill>
            </a:rPr>
            <a:t>Nauczyciel</a:t>
          </a:r>
          <a:endParaRPr lang="pl-PL" dirty="0">
            <a:solidFill>
              <a:schemeClr val="bg1"/>
            </a:solidFill>
          </a:endParaRPr>
        </a:p>
      </dgm:t>
    </dgm:pt>
    <dgm:pt modelId="{F46CD2BD-705E-4C3E-8B93-4EA5084732F7}" type="parTrans" cxnId="{EBFD14D1-EC71-4F59-A934-E972FF061AD1}">
      <dgm:prSet/>
      <dgm:spPr/>
      <dgm:t>
        <a:bodyPr/>
        <a:lstStyle/>
        <a:p>
          <a:endParaRPr lang="pl-PL"/>
        </a:p>
      </dgm:t>
    </dgm:pt>
    <dgm:pt modelId="{CE0006B8-DB3A-4C60-B0E4-726FACADA074}" type="sibTrans" cxnId="{EBFD14D1-EC71-4F59-A934-E972FF061AD1}">
      <dgm:prSet/>
      <dgm:spPr/>
      <dgm:t>
        <a:bodyPr/>
        <a:lstStyle/>
        <a:p>
          <a:endParaRPr lang="pl-PL"/>
        </a:p>
      </dgm:t>
    </dgm:pt>
    <dgm:pt modelId="{7D571993-3DF3-4BA8-BB21-1882B23D6F38}">
      <dgm:prSet phldrT="[Tekst]"/>
      <dgm:spPr/>
      <dgm:t>
        <a:bodyPr/>
        <a:lstStyle/>
        <a:p>
          <a:r>
            <a:rPr lang="pl-PL" dirty="0" smtClean="0">
              <a:solidFill>
                <a:schemeClr val="bg1"/>
              </a:solidFill>
            </a:rPr>
            <a:t>Środowisko lokalne</a:t>
          </a:r>
          <a:endParaRPr lang="pl-PL" dirty="0">
            <a:solidFill>
              <a:schemeClr val="bg1"/>
            </a:solidFill>
          </a:endParaRPr>
        </a:p>
      </dgm:t>
    </dgm:pt>
    <dgm:pt modelId="{73553509-F4CB-47FF-8A31-3A8F71E0AE30}" type="parTrans" cxnId="{9134F26D-8FA2-41E4-A97A-3E5FA48D1432}">
      <dgm:prSet/>
      <dgm:spPr/>
      <dgm:t>
        <a:bodyPr/>
        <a:lstStyle/>
        <a:p>
          <a:endParaRPr lang="pl-PL"/>
        </a:p>
      </dgm:t>
    </dgm:pt>
    <dgm:pt modelId="{C1F4FA3B-D37B-43CF-BEB2-4FA24972D1AB}" type="sibTrans" cxnId="{9134F26D-8FA2-41E4-A97A-3E5FA48D1432}">
      <dgm:prSet/>
      <dgm:spPr/>
      <dgm:t>
        <a:bodyPr/>
        <a:lstStyle/>
        <a:p>
          <a:endParaRPr lang="pl-PL"/>
        </a:p>
      </dgm:t>
    </dgm:pt>
    <dgm:pt modelId="{3C3A9881-E606-41B9-BC61-D734D08AC281}">
      <dgm:prSet phldrT="[Tekst]"/>
      <dgm:spPr/>
      <dgm:t>
        <a:bodyPr/>
        <a:lstStyle/>
        <a:p>
          <a:r>
            <a:rPr lang="pl-PL" dirty="0" smtClean="0"/>
            <a:t>     </a:t>
          </a:r>
          <a:r>
            <a:rPr lang="pl-PL" dirty="0" smtClean="0">
              <a:solidFill>
                <a:schemeClr val="bg1"/>
              </a:solidFill>
            </a:rPr>
            <a:t>Rodzina</a:t>
          </a:r>
          <a:endParaRPr lang="pl-PL" dirty="0">
            <a:solidFill>
              <a:schemeClr val="bg1"/>
            </a:solidFill>
          </a:endParaRPr>
        </a:p>
      </dgm:t>
    </dgm:pt>
    <dgm:pt modelId="{02E5B98E-C6B4-4603-884B-B49C84D0164C}" type="parTrans" cxnId="{DF1EB6C0-042D-450D-9D51-D8AF6FF25513}">
      <dgm:prSet/>
      <dgm:spPr/>
      <dgm:t>
        <a:bodyPr/>
        <a:lstStyle/>
        <a:p>
          <a:endParaRPr lang="pl-PL"/>
        </a:p>
      </dgm:t>
    </dgm:pt>
    <dgm:pt modelId="{E8E802F9-692B-43C4-B66D-F1DEB7D9F4AC}" type="sibTrans" cxnId="{DF1EB6C0-042D-450D-9D51-D8AF6FF25513}">
      <dgm:prSet/>
      <dgm:spPr/>
      <dgm:t>
        <a:bodyPr/>
        <a:lstStyle/>
        <a:p>
          <a:endParaRPr lang="pl-PL"/>
        </a:p>
      </dgm:t>
    </dgm:pt>
    <dgm:pt modelId="{FCE61DD3-36D6-41AC-B80C-A8AFE4E9AC5F}" type="pres">
      <dgm:prSet presAssocID="{60D8DD82-88E1-4F6B-B1CB-D5BB46D6E76C}" presName="compositeShape" presStyleCnt="0">
        <dgm:presLayoutVars>
          <dgm:chMax val="7"/>
          <dgm:dir/>
          <dgm:resizeHandles val="exact"/>
        </dgm:presLayoutVars>
      </dgm:prSet>
      <dgm:spPr/>
    </dgm:pt>
    <dgm:pt modelId="{36742413-DAF2-427E-A2C6-241F15C227E2}" type="pres">
      <dgm:prSet presAssocID="{83697894-FD39-43BE-A9DC-6A85628B3C5E}" presName="circ1" presStyleLbl="vennNode1" presStyleIdx="0" presStyleCnt="3"/>
      <dgm:spPr/>
      <dgm:t>
        <a:bodyPr/>
        <a:lstStyle/>
        <a:p>
          <a:endParaRPr lang="pl-PL"/>
        </a:p>
      </dgm:t>
    </dgm:pt>
    <dgm:pt modelId="{969976E4-CF82-4402-964E-F6C3764AEBEC}" type="pres">
      <dgm:prSet presAssocID="{83697894-FD39-43BE-A9DC-6A85628B3C5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C44396-E37F-4C2B-A3BE-02AF361E57BE}" type="pres">
      <dgm:prSet presAssocID="{7D571993-3DF3-4BA8-BB21-1882B23D6F38}" presName="circ2" presStyleLbl="vennNode1" presStyleIdx="1" presStyleCnt="3"/>
      <dgm:spPr/>
      <dgm:t>
        <a:bodyPr/>
        <a:lstStyle/>
        <a:p>
          <a:endParaRPr lang="pl-PL"/>
        </a:p>
      </dgm:t>
    </dgm:pt>
    <dgm:pt modelId="{612A3A94-8D81-429B-B698-1934727B87C3}" type="pres">
      <dgm:prSet presAssocID="{7D571993-3DF3-4BA8-BB21-1882B23D6F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C900A6-E501-45D0-83E6-9DA173958497}" type="pres">
      <dgm:prSet presAssocID="{3C3A9881-E606-41B9-BC61-D734D08AC281}" presName="circ3" presStyleLbl="vennNode1" presStyleIdx="2" presStyleCnt="3"/>
      <dgm:spPr/>
      <dgm:t>
        <a:bodyPr/>
        <a:lstStyle/>
        <a:p>
          <a:endParaRPr lang="pl-PL"/>
        </a:p>
      </dgm:t>
    </dgm:pt>
    <dgm:pt modelId="{DE541C29-7A13-47D1-A83B-6F2B9EBC73B1}" type="pres">
      <dgm:prSet presAssocID="{3C3A9881-E606-41B9-BC61-D734D08AC2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94E760-B598-40E1-ADE1-0BC8416873AE}" type="presOf" srcId="{3C3A9881-E606-41B9-BC61-D734D08AC281}" destId="{12C900A6-E501-45D0-83E6-9DA173958497}" srcOrd="0" destOrd="0" presId="urn:microsoft.com/office/officeart/2005/8/layout/venn1"/>
    <dgm:cxn modelId="{2719F799-41AE-4808-86FE-6FD46BAD0494}" type="presOf" srcId="{60D8DD82-88E1-4F6B-B1CB-D5BB46D6E76C}" destId="{FCE61DD3-36D6-41AC-B80C-A8AFE4E9AC5F}" srcOrd="0" destOrd="0" presId="urn:microsoft.com/office/officeart/2005/8/layout/venn1"/>
    <dgm:cxn modelId="{60F3F796-1D20-4E05-9C07-068FF45DEF6A}" type="presOf" srcId="{83697894-FD39-43BE-A9DC-6A85628B3C5E}" destId="{36742413-DAF2-427E-A2C6-241F15C227E2}" srcOrd="0" destOrd="0" presId="urn:microsoft.com/office/officeart/2005/8/layout/venn1"/>
    <dgm:cxn modelId="{8A947037-9BE4-412D-B293-11572D8E9A8F}" type="presOf" srcId="{7D571993-3DF3-4BA8-BB21-1882B23D6F38}" destId="{612A3A94-8D81-429B-B698-1934727B87C3}" srcOrd="1" destOrd="0" presId="urn:microsoft.com/office/officeart/2005/8/layout/venn1"/>
    <dgm:cxn modelId="{12FFAF44-BC85-469C-9434-0F7118E4A621}" type="presOf" srcId="{3C3A9881-E606-41B9-BC61-D734D08AC281}" destId="{DE541C29-7A13-47D1-A83B-6F2B9EBC73B1}" srcOrd="1" destOrd="0" presId="urn:microsoft.com/office/officeart/2005/8/layout/venn1"/>
    <dgm:cxn modelId="{16D93AB3-0719-4B82-A965-B596ED779F31}" type="presOf" srcId="{83697894-FD39-43BE-A9DC-6A85628B3C5E}" destId="{969976E4-CF82-4402-964E-F6C3764AEBEC}" srcOrd="1" destOrd="0" presId="urn:microsoft.com/office/officeart/2005/8/layout/venn1"/>
    <dgm:cxn modelId="{9134F26D-8FA2-41E4-A97A-3E5FA48D1432}" srcId="{60D8DD82-88E1-4F6B-B1CB-D5BB46D6E76C}" destId="{7D571993-3DF3-4BA8-BB21-1882B23D6F38}" srcOrd="1" destOrd="0" parTransId="{73553509-F4CB-47FF-8A31-3A8F71E0AE30}" sibTransId="{C1F4FA3B-D37B-43CF-BEB2-4FA24972D1AB}"/>
    <dgm:cxn modelId="{DF1EB6C0-042D-450D-9D51-D8AF6FF25513}" srcId="{60D8DD82-88E1-4F6B-B1CB-D5BB46D6E76C}" destId="{3C3A9881-E606-41B9-BC61-D734D08AC281}" srcOrd="2" destOrd="0" parTransId="{02E5B98E-C6B4-4603-884B-B49C84D0164C}" sibTransId="{E8E802F9-692B-43C4-B66D-F1DEB7D9F4AC}"/>
    <dgm:cxn modelId="{EBFD14D1-EC71-4F59-A934-E972FF061AD1}" srcId="{60D8DD82-88E1-4F6B-B1CB-D5BB46D6E76C}" destId="{83697894-FD39-43BE-A9DC-6A85628B3C5E}" srcOrd="0" destOrd="0" parTransId="{F46CD2BD-705E-4C3E-8B93-4EA5084732F7}" sibTransId="{CE0006B8-DB3A-4C60-B0E4-726FACADA074}"/>
    <dgm:cxn modelId="{F2760888-39D1-44D6-926C-8A6FE7B6AA64}" type="presOf" srcId="{7D571993-3DF3-4BA8-BB21-1882B23D6F38}" destId="{5EC44396-E37F-4C2B-A3BE-02AF361E57BE}" srcOrd="0" destOrd="0" presId="urn:microsoft.com/office/officeart/2005/8/layout/venn1"/>
    <dgm:cxn modelId="{E332BE30-C00C-4C77-9E84-5EFEAD3B1693}" type="presParOf" srcId="{FCE61DD3-36D6-41AC-B80C-A8AFE4E9AC5F}" destId="{36742413-DAF2-427E-A2C6-241F15C227E2}" srcOrd="0" destOrd="0" presId="urn:microsoft.com/office/officeart/2005/8/layout/venn1"/>
    <dgm:cxn modelId="{00349B09-866D-42C7-893A-95EDDF3FB823}" type="presParOf" srcId="{FCE61DD3-36D6-41AC-B80C-A8AFE4E9AC5F}" destId="{969976E4-CF82-4402-964E-F6C3764AEBEC}" srcOrd="1" destOrd="0" presId="urn:microsoft.com/office/officeart/2005/8/layout/venn1"/>
    <dgm:cxn modelId="{A8101ED5-AB54-4750-9549-E3C3855CAAA1}" type="presParOf" srcId="{FCE61DD3-36D6-41AC-B80C-A8AFE4E9AC5F}" destId="{5EC44396-E37F-4C2B-A3BE-02AF361E57BE}" srcOrd="2" destOrd="0" presId="urn:microsoft.com/office/officeart/2005/8/layout/venn1"/>
    <dgm:cxn modelId="{5A12F6D4-E366-41DC-AC64-B56F6CA18A54}" type="presParOf" srcId="{FCE61DD3-36D6-41AC-B80C-A8AFE4E9AC5F}" destId="{612A3A94-8D81-429B-B698-1934727B87C3}" srcOrd="3" destOrd="0" presId="urn:microsoft.com/office/officeart/2005/8/layout/venn1"/>
    <dgm:cxn modelId="{847F3633-2DCA-4F10-A5C1-6B3AE9F63480}" type="presParOf" srcId="{FCE61DD3-36D6-41AC-B80C-A8AFE4E9AC5F}" destId="{12C900A6-E501-45D0-83E6-9DA173958497}" srcOrd="4" destOrd="0" presId="urn:microsoft.com/office/officeart/2005/8/layout/venn1"/>
    <dgm:cxn modelId="{CB566EBC-F32C-45F0-A1B9-B66EE7F442C5}" type="presParOf" srcId="{FCE61DD3-36D6-41AC-B80C-A8AFE4E9AC5F}" destId="{DE541C29-7A13-47D1-A83B-6F2B9EBC73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7852-4B6B-4A2B-96F0-FE2EF2C2C5A7}" type="datetimeFigureOut">
              <a:rPr lang="pl-PL" smtClean="0"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644BD-9502-460D-834F-F314FC52A6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28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Rekomendacje MEN</a:t>
            </a: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000" b="1" dirty="0" smtClean="0"/>
              <a:t>Kierunki wychowania </a:t>
            </a:r>
          </a:p>
          <a:p>
            <a:pPr marL="0" indent="0" algn="ctr">
              <a:buNone/>
            </a:pPr>
            <a:r>
              <a:rPr lang="pl-PL" sz="4000" b="1" dirty="0" smtClean="0"/>
              <a:t>w </a:t>
            </a:r>
            <a:r>
              <a:rPr lang="pl-PL" sz="4000" b="1" dirty="0"/>
              <a:t>zreformowanej szkole </a:t>
            </a:r>
            <a:r>
              <a:rPr lang="pl-PL" sz="4000" b="1" dirty="0" smtClean="0"/>
              <a:t>i placówce</a:t>
            </a:r>
          </a:p>
          <a:p>
            <a:pPr marL="0" indent="0" algn="ctr">
              <a:buNone/>
            </a:pPr>
            <a:endParaRPr lang="pl-PL" sz="40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Nowy rok szkolny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Wzmocnienie roli rodziców/ opiekunów prawnych uczniów!</a:t>
            </a:r>
          </a:p>
          <a:p>
            <a:pPr marL="0" indent="0">
              <a:buNone/>
            </a:pPr>
            <a:r>
              <a:rPr lang="pl-PL" sz="2800" dirty="0"/>
              <a:t>W opracowaniu i realizacji przez szkołę programu wychowawczo – profilaktycznego ważna jest stała bezpośrednia </a:t>
            </a:r>
            <a:r>
              <a:rPr lang="pl-PL" sz="2800" b="1" dirty="0"/>
              <a:t>współpraca z rodzicami/opiekunami prawnymi </a:t>
            </a:r>
            <a:r>
              <a:rPr lang="pl-PL" sz="2800" dirty="0"/>
              <a:t>oraz innymi podmiotami zaangażowanymi </a:t>
            </a:r>
            <a:r>
              <a:rPr lang="pl-PL" sz="2800" dirty="0" smtClean="0"/>
              <a:t>             w </a:t>
            </a:r>
            <a:r>
              <a:rPr lang="pl-PL" sz="2800" dirty="0"/>
              <a:t>edukacyjną, wychowawczą i opiekuńczą działalność szkoły /placówki</a:t>
            </a:r>
            <a:r>
              <a:rPr lang="pl-PL" sz="2800" dirty="0" smtClean="0"/>
              <a:t>.</a:t>
            </a:r>
            <a:endParaRPr lang="pl-PL" sz="2800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tx1"/>
                </a:solidFill>
              </a:rPr>
              <a:t>Opis diagnozy potrzeb według analizy </a:t>
            </a:r>
            <a:r>
              <a:rPr lang="pl-PL" sz="2400" b="1" dirty="0" smtClean="0">
                <a:solidFill>
                  <a:schemeClr val="tx1"/>
                </a:solidFill>
              </a:rPr>
              <a:t>czynników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chroniących </a:t>
            </a:r>
            <a:r>
              <a:rPr lang="pl-PL" sz="2400" b="1" dirty="0">
                <a:solidFill>
                  <a:schemeClr val="tx1"/>
                </a:solidFill>
              </a:rPr>
              <a:t>oraz czynników ryzyka </a:t>
            </a:r>
            <a:r>
              <a:rPr lang="pl-PL" sz="2400" b="1" dirty="0" smtClean="0">
                <a:solidFill>
                  <a:schemeClr val="tx1"/>
                </a:solidFill>
              </a:rPr>
              <a:t>występujących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szkole i </a:t>
            </a:r>
            <a:r>
              <a:rPr lang="pl-PL" sz="2400" b="1" dirty="0" smtClean="0">
                <a:solidFill>
                  <a:schemeClr val="tx1"/>
                </a:solidFill>
              </a:rPr>
              <a:t>placówce</a:t>
            </a:r>
            <a:endParaRPr lang="sv-SE" sz="2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/>
              <a:t>Opis problemu</a:t>
            </a:r>
          </a:p>
          <a:p>
            <a:pPr marL="0" indent="0">
              <a:buNone/>
            </a:pPr>
            <a:r>
              <a:rPr lang="pl-PL" sz="1800" b="1" dirty="0"/>
              <a:t>1. Kontekst wychowawczy – mocne i słabe strony szkoły/placówki  w aspekcie występowania czynników chroniących oraz czynników ryzyka: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sporządzamy opis szkoły/placówki na podstawie analizy dostępnych dokumentów: programu   wychowawczego, programu profilaktyki, raportów, np. z ewaluacji zewnętrznej, wewnętrznej, badań prowadzonych w szkole, dzienników, dokumentacji psychologa, pedagoga, wychowawców, obserwacji, wywiadów;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sporządzamy opis problemów wychowawczych występujących w szkole, biorąc pod uwagę dyscyplinę, </a:t>
            </a:r>
            <a:r>
              <a:rPr lang="pl-PL" sz="1800" dirty="0" smtClean="0"/>
              <a:t> w </a:t>
            </a:r>
            <a:r>
              <a:rPr lang="pl-PL" sz="1800" dirty="0"/>
              <a:t>tym bójki, spóźnienia, wagary, palenie, frekwencję.</a:t>
            </a:r>
          </a:p>
          <a:p>
            <a:pPr marL="0" indent="0">
              <a:buNone/>
            </a:pPr>
            <a:r>
              <a:rPr lang="pl-PL" sz="1800" b="1" dirty="0"/>
              <a:t>2.     Występowanie czynników chroniących oraz czynników ryzyka: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wyliczamy występujące w szkole zdiagnozowane czynniki chroniące  i czynniki ryzyka;</a:t>
            </a:r>
          </a:p>
          <a:p>
            <a:pPr marL="0" indent="0">
              <a:buNone/>
            </a:pPr>
            <a:r>
              <a:rPr lang="pl-PL" sz="1800" b="1" dirty="0"/>
              <a:t>3. Wnioski: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Stwierdzamy fakty wynikające z diagnozy problemu, np. częste spóźnienia uczniów (nie więcej niż 3-4 wnioski), ustalone przyczyny.</a:t>
            </a:r>
          </a:p>
          <a:p>
            <a:pPr marL="0" indent="0">
              <a:buNone/>
            </a:pPr>
            <a:r>
              <a:rPr lang="pl-PL" sz="1800" b="1" dirty="0" smtClean="0"/>
              <a:t>4. </a:t>
            </a:r>
            <a:r>
              <a:rPr lang="pl-PL" sz="1800" b="1" dirty="0"/>
              <a:t>Rekomendacje: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Przygotowujemy zalecenia na temat zdiagnozowanych problemów (może być kilka zaleceń dotyczących jednego wniosku</a:t>
            </a:r>
            <a:r>
              <a:rPr lang="pl-PL" sz="1800" dirty="0" smtClean="0"/>
              <a:t>).</a:t>
            </a:r>
            <a:endParaRPr lang="pl-PL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260648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71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chemeClr val="tx1"/>
                </a:solidFill>
              </a:rPr>
              <a:t>Ustalenia do wykorzystania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w </a:t>
            </a:r>
            <a:r>
              <a:rPr lang="pl-PL" sz="2800" b="1" dirty="0">
                <a:solidFill>
                  <a:schemeClr val="tx1"/>
                </a:solidFill>
              </a:rPr>
              <a:t>programie </a:t>
            </a:r>
            <a:r>
              <a:rPr lang="pl-PL" sz="2800" b="1" dirty="0" smtClean="0">
                <a:solidFill>
                  <a:schemeClr val="tx1"/>
                </a:solidFill>
              </a:rPr>
              <a:t>wychowawczo-profilaktycznym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b="1" dirty="0"/>
          </a:p>
          <a:p>
            <a:pPr marL="514350" indent="-514350">
              <a:buAutoNum type="arabicPeriod"/>
            </a:pPr>
            <a:r>
              <a:rPr lang="pl-PL" dirty="0"/>
              <a:t>Cel ogólny: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    cel nadrzędny dla programu wychowawczo- profilaktycznego -  </a:t>
            </a:r>
          </a:p>
          <a:p>
            <a:pPr marL="0" indent="0">
              <a:buNone/>
            </a:pPr>
            <a:r>
              <a:rPr lang="pl-PL" dirty="0"/>
              <a:t>            rozwijanie, doskonalenie, wspomaganie, kształtowanie (cel)……………</a:t>
            </a:r>
          </a:p>
          <a:p>
            <a:pPr marL="0" indent="0">
              <a:buNone/>
            </a:pPr>
            <a:r>
              <a:rPr lang="pl-PL" dirty="0"/>
              <a:t>            poprzez organizowanie, przeprowadzenie (zadanie)………………………...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2.      Cele szczegółowe: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  uszczegółowienie celu ogólnego (sposób jego realizacji)…………………………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  cel główny z programu wychowawczo- profilaktycznego…………………………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3.      Zadania (realizacja celu):</a:t>
            </a:r>
          </a:p>
          <a:p>
            <a:pPr marL="0" indent="0">
              <a:buNone/>
            </a:pPr>
            <a:r>
              <a:rPr lang="pl-PL" dirty="0"/>
              <a:t>         kształtowanie (cel)……………………………poprzez (zadanie)…………………………..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Definicja wychowania zgodnie </a:t>
            </a:r>
            <a:r>
              <a:rPr lang="pl-PL" sz="3200" b="1" dirty="0" smtClean="0"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z </a:t>
            </a:r>
            <a:r>
              <a:rPr lang="pl-PL" sz="3200" b="1" dirty="0">
                <a:solidFill>
                  <a:schemeClr val="tx1"/>
                </a:solidFill>
              </a:rPr>
              <a:t>art. 1 pkt 3 ustawy Prawo oświatowe 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pl-PL" sz="2800" b="1" u="sng" dirty="0" smtClean="0"/>
              <a:t>Wychowanie</a:t>
            </a:r>
            <a:r>
              <a:rPr lang="pl-PL" sz="2800" dirty="0" smtClean="0"/>
              <a:t> </a:t>
            </a:r>
            <a:r>
              <a:rPr lang="pl-PL" sz="2800" dirty="0"/>
              <a:t>rozumiane jest jako wspieranie dziecka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/>
              <a:t>rozwoju ku pełnej dojrzałości w sferze fizycznej, emocjonalnej, intelektualnej, duchowej i społecznej, </a:t>
            </a:r>
            <a:r>
              <a:rPr lang="pl-PL" sz="2800" dirty="0" smtClean="0"/>
              <a:t>wzmacniane </a:t>
            </a:r>
            <a:r>
              <a:rPr lang="pl-PL" sz="2800" dirty="0"/>
              <a:t>i uzupełniane przez działania z zakresu profilaktyki </a:t>
            </a:r>
            <a:r>
              <a:rPr lang="pl-PL" sz="2800" dirty="0" smtClean="0"/>
              <a:t>problemów </a:t>
            </a:r>
            <a:r>
              <a:rPr lang="pl-PL" sz="2800" dirty="0"/>
              <a:t>dzieci i młodzieży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5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chemeClr val="tx1"/>
                </a:solidFill>
              </a:rPr>
              <a:t>Ogólne założenia dotyczące oddziaływań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wychowawczo-profilaktycznych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w </a:t>
            </a:r>
            <a:r>
              <a:rPr lang="pl-PL" sz="2800" b="1" dirty="0">
                <a:solidFill>
                  <a:schemeClr val="tx1"/>
                </a:solidFill>
              </a:rPr>
              <a:t>szkole </a:t>
            </a:r>
            <a:r>
              <a:rPr lang="pl-PL" sz="2800" b="1" dirty="0" smtClean="0">
                <a:solidFill>
                  <a:schemeClr val="tx1"/>
                </a:solidFill>
              </a:rPr>
              <a:t>i </a:t>
            </a:r>
            <a:r>
              <a:rPr lang="pl-PL" sz="2800" b="1" dirty="0">
                <a:solidFill>
                  <a:schemeClr val="tx1"/>
                </a:solidFill>
              </a:rPr>
              <a:t>placówce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b="1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Rozwijanie </a:t>
            </a:r>
            <a:r>
              <a:rPr lang="pl-PL" b="1" dirty="0"/>
              <a:t>potencjału dzieci i młodzieży</a:t>
            </a:r>
            <a:r>
              <a:rPr lang="pl-PL" dirty="0"/>
              <a:t> ze szczególnym uwzględnieniem ich pozytywnych i mocnych stron;   wzmacnianie </a:t>
            </a:r>
            <a:r>
              <a:rPr lang="pl-PL" b="1" dirty="0"/>
              <a:t>umiejętności  radzenia sobie</a:t>
            </a:r>
            <a:r>
              <a:rPr lang="pl-PL" dirty="0"/>
              <a:t> z wyzwaniami codziennego życia. 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Kształtowanie jednostek</a:t>
            </a:r>
            <a:r>
              <a:rPr lang="pl-PL" b="1" i="1" dirty="0"/>
              <a:t>  kreatywnych i zdolnych do sterowania własnym kształceniem zarówno w rzeczywistości szkolnej jak i poza nią</a:t>
            </a:r>
            <a:r>
              <a:rPr lang="pl-PL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Rozwój </a:t>
            </a:r>
            <a:r>
              <a:rPr lang="pl-PL" b="1" dirty="0"/>
              <a:t>samodzielności, twórczego myślenia i działania,  współdziałania w zespole, a także motywacji do poszukiwania nowych rozwiązań</a:t>
            </a:r>
            <a:r>
              <a:rPr lang="pl-PL" b="1" i="1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Rozwijanie zdolności umożliwiających  </a:t>
            </a:r>
            <a:r>
              <a:rPr lang="pl-PL" b="1" i="1" dirty="0"/>
              <a:t>rozumienie  otaczającego świata na drodze autorefleksji, poczucia celowości  własnych </a:t>
            </a:r>
            <a:r>
              <a:rPr lang="pl-PL" b="1" i="1" dirty="0" err="1"/>
              <a:t>zachowań</a:t>
            </a:r>
            <a:r>
              <a:rPr lang="pl-PL" b="1" i="1" dirty="0"/>
              <a:t>                  oraz rozwijanie  umiejętności komunikacyjnych</a:t>
            </a:r>
            <a:r>
              <a:rPr lang="pl-PL" dirty="0" smtClean="0"/>
              <a:t>.</a:t>
            </a:r>
            <a:endParaRPr lang="pl-PL" dirty="0"/>
          </a:p>
          <a:p>
            <a:endParaRPr lang="pl-PL" sz="2400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297866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Ogólne założenia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Kształtowanie </a:t>
            </a:r>
            <a:r>
              <a:rPr lang="pl-PL" b="1" dirty="0"/>
              <a:t>kompetencji społecznych i obywatelskich</a:t>
            </a:r>
            <a:r>
              <a:rPr lang="pl-PL" dirty="0"/>
              <a:t> poprzez propagowanie idei </a:t>
            </a:r>
            <a:r>
              <a:rPr lang="pl-PL" b="1" dirty="0"/>
              <a:t>wolontariatu</a:t>
            </a:r>
            <a:r>
              <a:rPr lang="pl-PL" dirty="0"/>
              <a:t> oraz rozwijanie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 </a:t>
            </a:r>
            <a:r>
              <a:rPr lang="pl-PL" dirty="0"/>
              <a:t>dzieci i młodzieży wrażliwości na los potrzebujących, branie odpowiedzialności za  życie swoje i innych.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Kształtowanie </a:t>
            </a:r>
            <a:r>
              <a:rPr lang="pl-PL" b="1" dirty="0"/>
              <a:t>kompetencji </a:t>
            </a:r>
            <a:r>
              <a:rPr lang="pl-PL" b="1" dirty="0" smtClean="0"/>
              <a:t>międzykulturowych</a:t>
            </a:r>
            <a:br>
              <a:rPr lang="pl-PL" b="1" dirty="0" smtClean="0"/>
            </a:br>
            <a:r>
              <a:rPr lang="pl-PL" sz="3100" dirty="0" smtClean="0"/>
              <a:t>(Swobodne </a:t>
            </a:r>
            <a:r>
              <a:rPr lang="pl-PL" sz="3100" dirty="0"/>
              <a:t>przemieszczanie się, migracje, współpraca międzynarodowa przyczyniły się do konieczności rozwijania nie tylko umiejętności porozumiewania się w języku obcym, ale również kształtowania postawy otwartości i akceptacji, woli porozumienia oraz ciekawości dotyczącej poznawania różnic).</a:t>
            </a:r>
          </a:p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43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Wychowanie jako cel </a:t>
            </a:r>
            <a:r>
              <a:rPr lang="pl-PL" sz="3200" b="1" dirty="0" smtClean="0"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polityki </a:t>
            </a:r>
            <a:r>
              <a:rPr lang="pl-PL" sz="3200" b="1" dirty="0">
                <a:solidFill>
                  <a:schemeClr val="tx1"/>
                </a:solidFill>
              </a:rPr>
              <a:t>edukacyjnej państwa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800" dirty="0"/>
              <a:t>Działalność wychowawcza szkoły należy                            do podstawowych </a:t>
            </a:r>
            <a:r>
              <a:rPr lang="pl-PL" sz="2800" b="1" u="sng" dirty="0"/>
              <a:t>celów polityki edukacyjnej państwa</a:t>
            </a:r>
            <a:r>
              <a:rPr lang="pl-PL" sz="2800" u="sng" dirty="0"/>
              <a:t>. </a:t>
            </a:r>
          </a:p>
          <a:p>
            <a:pPr marL="0" indent="0">
              <a:buNone/>
            </a:pPr>
            <a:r>
              <a:rPr lang="pl-PL" sz="2800" dirty="0"/>
              <a:t>Wychowanie młodego pokolenia jest zadaniem</a:t>
            </a:r>
            <a:br>
              <a:rPr lang="pl-PL" sz="2800" dirty="0"/>
            </a:br>
            <a:r>
              <a:rPr lang="pl-PL" sz="2800" b="1" dirty="0"/>
              <a:t>rodziny </a:t>
            </a:r>
            <a:r>
              <a:rPr lang="pl-PL" sz="2800" dirty="0"/>
              <a:t>i </a:t>
            </a:r>
            <a:r>
              <a:rPr lang="pl-PL" sz="2800" b="1" dirty="0"/>
              <a:t>szkoły</a:t>
            </a:r>
            <a:r>
              <a:rPr lang="pl-PL" sz="2800" dirty="0"/>
              <a:t>, która w swojej działalności musi uwzględniać </a:t>
            </a:r>
            <a:r>
              <a:rPr lang="pl-PL" sz="2800" b="1" u="sng" dirty="0"/>
              <a:t>wolę rodziców</a:t>
            </a:r>
            <a:r>
              <a:rPr lang="pl-PL" sz="2800" dirty="0"/>
              <a:t>, ale także i </a:t>
            </a:r>
            <a:r>
              <a:rPr lang="pl-PL" sz="2800" b="1" u="sng" dirty="0"/>
              <a:t>państwa</a:t>
            </a:r>
            <a:r>
              <a:rPr lang="pl-PL" sz="2800" dirty="0"/>
              <a:t>,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do </a:t>
            </a:r>
            <a:r>
              <a:rPr lang="pl-PL" sz="2800" dirty="0"/>
              <a:t>którego obowiązków należy stwarzanie </a:t>
            </a:r>
            <a:r>
              <a:rPr lang="pl-PL" sz="2800" b="1" dirty="0"/>
              <a:t>właściwych warunków wychowania</a:t>
            </a:r>
            <a:r>
              <a:rPr lang="pl-PL" sz="2800" dirty="0"/>
              <a:t>.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sv-SE" sz="2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56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Wychowanie jako </a:t>
            </a:r>
            <a:r>
              <a:rPr lang="pl-PL" sz="3200" b="1" dirty="0" smtClean="0">
                <a:solidFill>
                  <a:schemeClr val="tx1"/>
                </a:solidFill>
              </a:rPr>
              <a:t>cel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b="1" u="sng" dirty="0"/>
              <a:t>Wychowanie</a:t>
            </a:r>
            <a:r>
              <a:rPr lang="pl-PL" u="sng" dirty="0"/>
              <a:t> jest procesem</a:t>
            </a:r>
            <a:r>
              <a:rPr lang="pl-PL" dirty="0"/>
              <a:t>, który odbywa się </a:t>
            </a:r>
            <a:br>
              <a:rPr lang="pl-PL" dirty="0"/>
            </a:br>
            <a:r>
              <a:rPr lang="pl-PL" dirty="0"/>
              <a:t>w każdym momencie życia dziecka.</a:t>
            </a:r>
          </a:p>
          <a:p>
            <a:pPr marL="0" lvl="0" indent="0">
              <a:buNone/>
            </a:pPr>
            <a:r>
              <a:rPr lang="pl-PL" dirty="0"/>
              <a:t>Wychowanie - </a:t>
            </a:r>
            <a:r>
              <a:rPr lang="pl-PL" b="1" u="sng" dirty="0"/>
              <a:t>respektując chrześcijański system wartości</a:t>
            </a:r>
            <a:r>
              <a:rPr lang="pl-PL" dirty="0"/>
              <a:t>- za podstawę przyjmuje </a:t>
            </a:r>
            <a:r>
              <a:rPr lang="pl-PL" b="1" u="sng" dirty="0"/>
              <a:t>uniwersalne zasady etyczne</a:t>
            </a:r>
            <a:r>
              <a:rPr lang="pl-PL" dirty="0"/>
              <a:t>, służy rozwijaniu u dzieci                       i młodzieży poczucia odpowiedzialności, miłości Ojczyzny oraz poszanowania dla polskiego dziedzictwa narodowego, przy jednoczesnym otwarciu się na wartości kultur Europy i świata.</a:t>
            </a:r>
          </a:p>
          <a:p>
            <a:pPr marL="0" lvl="0" indent="0">
              <a:buNone/>
            </a:pPr>
            <a:r>
              <a:rPr lang="pl-PL" sz="2600" i="1" dirty="0"/>
              <a:t>(na podstawie preambuły do ustawy z dnia 14 grudnia 2016 r. Prawo oświatowe ; Dz. U. z 2017 r. poz. 59 z </a:t>
            </a:r>
            <a:r>
              <a:rPr lang="pl-PL" sz="2600" i="1" dirty="0" err="1"/>
              <a:t>późn</a:t>
            </a:r>
            <a:r>
              <a:rPr lang="pl-PL" sz="2600" i="1" dirty="0"/>
              <a:t>. zm.)</a:t>
            </a:r>
          </a:p>
          <a:p>
            <a:pPr marL="0" lv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1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sv-SE" sz="3200" b="1" dirty="0">
                <a:solidFill>
                  <a:schemeClr val="tx1"/>
                </a:solidFill>
              </a:rPr>
              <a:t>Priorytety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Integralną częścią działalności szkoły jest kształcenie                   i wychowanie sprzyjające rozwijaniu </a:t>
            </a:r>
            <a:r>
              <a:rPr lang="pl-PL" b="1" dirty="0"/>
              <a:t>postaw obywatelskich, patriotycznych i społecznych uczniów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Zadaniem szkoły jest wzmacnianie poczucia tożsamości narodowej, przywiązania do historii i tradycji, przygotowanie i zachęcanie do podejmowania działań                 na rzecz środowiska szkolnego i lokalnego, w tym                     do angażowania się w </a:t>
            </a:r>
            <a:r>
              <a:rPr lang="pl-PL" b="1" dirty="0"/>
              <a:t>wolontariat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Szkoła dba o wychowanie dzieci i młodzieży w duchu akceptacji i szacunku dla drugiego człowieka, kształtuje postawę przyjazną dla środowiska przyrodniczego</a:t>
            </a:r>
            <a:r>
              <a:rPr lang="pl-PL" dirty="0" smtClean="0"/>
              <a:t>.</a:t>
            </a: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5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22413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400" b="1" dirty="0">
                <a:solidFill>
                  <a:schemeClr val="tx1"/>
                </a:solidFill>
              </a:rPr>
              <a:t>Podstawa aksjologiczna programu wychowawczego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szkoły – do </a:t>
            </a:r>
            <a:r>
              <a:rPr lang="pl-PL" sz="2400" b="1" dirty="0">
                <a:solidFill>
                  <a:schemeClr val="tx1"/>
                </a:solidFill>
              </a:rPr>
              <a:t>jakich wartości wychowywać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dzieci </a:t>
            </a:r>
            <a:r>
              <a:rPr lang="pl-PL" sz="2400" b="1" dirty="0">
                <a:solidFill>
                  <a:schemeClr val="tx1"/>
                </a:solidFill>
              </a:rPr>
              <a:t>i młodzież?</a:t>
            </a:r>
            <a:endParaRPr lang="sv-SE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00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260648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30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Podstawa prawna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altLang="pl-PL" dirty="0">
                <a:latin typeface="Calibri" pitchFamily="34" charset="0"/>
              </a:rPr>
              <a:t>ustawa z dnia 14 grudnia 2016 r. </a:t>
            </a:r>
            <a:r>
              <a:rPr lang="pl-PL" altLang="pl-PL" i="1" dirty="0">
                <a:latin typeface="Calibri" pitchFamily="34" charset="0"/>
              </a:rPr>
              <a:t>Prawo oświatowe </a:t>
            </a:r>
            <a:r>
              <a:rPr lang="pl-PL" altLang="pl-PL" dirty="0">
                <a:latin typeface="Calibri" pitchFamily="34" charset="0"/>
              </a:rPr>
              <a:t>(Dz.U. z  11 stycznia 2017 r., poz. 59  z </a:t>
            </a:r>
            <a:r>
              <a:rPr lang="pl-PL" altLang="pl-PL" dirty="0" err="1">
                <a:latin typeface="Calibri" pitchFamily="34" charset="0"/>
              </a:rPr>
              <a:t>późn</a:t>
            </a:r>
            <a:r>
              <a:rPr lang="pl-PL" altLang="pl-PL" dirty="0">
                <a:latin typeface="Calibri" pitchFamily="34" charset="0"/>
              </a:rPr>
              <a:t>. zm.);</a:t>
            </a:r>
          </a:p>
          <a:p>
            <a:r>
              <a:rPr lang="pl-PL" dirty="0">
                <a:latin typeface="Calibri" pitchFamily="34" charset="0"/>
              </a:rPr>
              <a:t>rozporządzenie  Ministra Edukacji Narodowej z dnia </a:t>
            </a:r>
            <a:r>
              <a:rPr lang="pl-PL" dirty="0" smtClean="0">
                <a:latin typeface="Calibri" pitchFamily="34" charset="0"/>
              </a:rPr>
              <a:t>            14 </a:t>
            </a:r>
            <a:r>
              <a:rPr lang="pl-PL" dirty="0">
                <a:latin typeface="Calibri" pitchFamily="34" charset="0"/>
              </a:rPr>
              <a:t>lutego 2017 r.</a:t>
            </a:r>
            <a:r>
              <a:rPr lang="pl-PL" dirty="0"/>
              <a:t> w sprawie podstawy programowej </a:t>
            </a:r>
            <a:r>
              <a:rPr lang="pl-PL" dirty="0" smtClean="0"/>
              <a:t>wychowania przedszkolnego oraz </a:t>
            </a:r>
            <a:r>
              <a:rPr lang="pl-PL" dirty="0"/>
              <a:t>podstawy programowej kształcenia ogólnego dla szkoły podstawowej, w tym dla uczniów </a:t>
            </a:r>
            <a:r>
              <a:rPr lang="pl-PL" dirty="0" smtClean="0"/>
              <a:t>                                            z </a:t>
            </a:r>
            <a:r>
              <a:rPr lang="pl-PL" dirty="0"/>
              <a:t>niepełnosprawnością intelektualną w stopniu umiarkowanym lub znacznym, kształcenia ogólnego </a:t>
            </a:r>
            <a:r>
              <a:rPr lang="pl-PL" dirty="0" smtClean="0"/>
              <a:t> dla </a:t>
            </a:r>
            <a:r>
              <a:rPr lang="pl-PL" dirty="0"/>
              <a:t>branżowej szkoły I stopnia, kształcenia ogólnego </a:t>
            </a:r>
            <a:r>
              <a:rPr lang="pl-PL" dirty="0" smtClean="0"/>
              <a:t> dla </a:t>
            </a:r>
            <a:r>
              <a:rPr lang="pl-PL" dirty="0"/>
              <a:t>szkoły specjalnej przysposabiającej do pracy </a:t>
            </a:r>
            <a:r>
              <a:rPr lang="pl-PL" dirty="0" smtClean="0"/>
              <a:t>               oraz </a:t>
            </a:r>
            <a:r>
              <a:rPr lang="pl-PL" dirty="0"/>
              <a:t>kształcenia ogólnego dla szkoły policealnej ( Dz. U. z dnia 24 lutego 2017 r., poz.,</a:t>
            </a:r>
            <a:r>
              <a:rPr lang="pl-PL" dirty="0">
                <a:latin typeface="Calibri" pitchFamily="34" charset="0"/>
              </a:rPr>
              <a:t> 356).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Do </a:t>
            </a:r>
            <a:r>
              <a:rPr lang="pl-PL" sz="3200" b="1" dirty="0">
                <a:solidFill>
                  <a:schemeClr val="tx1"/>
                </a:solidFill>
              </a:rPr>
              <a:t>jakich wartości wychowywać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dzieci i młodzież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Osiągnięcie dojrzałości </a:t>
            </a:r>
            <a:r>
              <a:rPr lang="pl-PL" b="1" dirty="0"/>
              <a:t>w czterech sferach </a:t>
            </a:r>
            <a:r>
              <a:rPr lang="pl-PL" dirty="0"/>
              <a:t>możliwe jest poprzez </a:t>
            </a:r>
            <a:r>
              <a:rPr lang="pl-PL" b="1" dirty="0"/>
              <a:t>rozwój kompetencji osobistych i społecznych </a:t>
            </a:r>
            <a:r>
              <a:rPr lang="pl-PL" dirty="0"/>
              <a:t>uczniów ukierunkowanych na: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u="sng" dirty="0"/>
              <a:t>Samoświadomość</a:t>
            </a:r>
            <a:r>
              <a:rPr lang="pl-PL" u="sng" dirty="0"/>
              <a:t> </a:t>
            </a:r>
            <a:r>
              <a:rPr lang="pl-PL" dirty="0"/>
              <a:t>– budowanie: akceptacji siebie; poczucia własnej wartości; spójności myślenia i działania ; pozytywnego obrazu tożsamości w wymiarze osobistym, społecznym, kulturowym;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u="sng" dirty="0"/>
              <a:t>Sprawczość </a:t>
            </a:r>
            <a:r>
              <a:rPr lang="pl-PL" dirty="0"/>
              <a:t>– wyznaczanie i osiąganie realnych celów;  pozytywne nastawienia </a:t>
            </a:r>
            <a:r>
              <a:rPr lang="pl-PL" dirty="0" smtClean="0"/>
              <a:t>             do </a:t>
            </a:r>
            <a:r>
              <a:rPr lang="pl-PL" dirty="0"/>
              <a:t>życia; </a:t>
            </a:r>
            <a:r>
              <a:rPr lang="pl-PL" u="sng" dirty="0"/>
              <a:t>kształtowanie:</a:t>
            </a:r>
            <a:r>
              <a:rPr lang="pl-PL" dirty="0"/>
              <a:t> motywacji do działania, umiejętności planowania </a:t>
            </a:r>
            <a:r>
              <a:rPr lang="pl-PL" dirty="0" smtClean="0"/>
              <a:t>                       i </a:t>
            </a:r>
            <a:r>
              <a:rPr lang="pl-PL" dirty="0"/>
              <a:t>podejmowania decyzji, konstruktywnego rozwiązywania konfliktów; planowanie własnego rozwoju; rozwijanie poczucia celowości działania;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u="sng" dirty="0"/>
              <a:t>Relacyjność</a:t>
            </a:r>
            <a:r>
              <a:rPr lang="pl-PL" dirty="0"/>
              <a:t> – budowanie i podtrzymywanie pozytywnych relacji z ludźmi;  promowanie prospołecznych wartości; aktywne uczestnictwo w życiu społecznym;  promowanie pozytywnych wzorców osobowych; budowanie prospołecznych relacji rówieśniczych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0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Do jakich wartości wychowywać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dzieci i młodzież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 </a:t>
            </a:r>
            <a:r>
              <a:rPr lang="pl-PL" b="1" u="sng" dirty="0"/>
              <a:t>Otwartość</a:t>
            </a:r>
            <a:r>
              <a:rPr lang="pl-PL" dirty="0"/>
              <a:t> - zdolność do sprawiedliwej, etycznej oceny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reagowania; umiejętność otwartego i jednoznacznego wyrażania swoich potrzeb, uczuć i opinii z zachowaniem szacunku do siebie oraz innych osób; kształtowanie postaw asertywnych, rozwijanie poczucia empatii, wrażliwości, szacunku dla odmienności.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b="1" u="sng" dirty="0" smtClean="0"/>
              <a:t>Kreatywność </a:t>
            </a:r>
            <a:r>
              <a:rPr lang="pl-PL" dirty="0"/>
              <a:t>– kształtowanie </a:t>
            </a:r>
            <a:r>
              <a:rPr lang="pl-PL" b="1" dirty="0"/>
              <a:t>twórczego </a:t>
            </a:r>
            <a:r>
              <a:rPr lang="pl-PL" dirty="0"/>
              <a:t>rozwiązywania problemów (umiejętności: wyjścia poza schematyczność myślenia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działania, odkrywanie nowych sposobów rozwiązywania problemów; odkrywanie indywidualnych zdolności umożliwiających sprostanie wyzwaniom); </a:t>
            </a:r>
            <a:r>
              <a:rPr lang="pl-PL" b="1" u="sng" dirty="0"/>
              <a:t>podejmowanie działań na rzecz twórczego rozwoju </a:t>
            </a:r>
            <a:r>
              <a:rPr lang="pl-PL" dirty="0"/>
              <a:t>(współpraca z instytucjami kultury, rozwój aktywności fizycznej, rozwój sfery psychicznej w tym duchowej, społecznej, aksjologicznej</a:t>
            </a: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4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Budowanie programu </a:t>
            </a:r>
            <a:r>
              <a:rPr lang="pl-PL" sz="3200" b="1" dirty="0" smtClean="0"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wychowawczo- </a:t>
            </a:r>
            <a:r>
              <a:rPr lang="pl-PL" sz="3200" b="1" dirty="0">
                <a:solidFill>
                  <a:schemeClr val="tx1"/>
                </a:solidFill>
              </a:rPr>
              <a:t>profilaktycznego szkoły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Podstawowymi elementami, które powinny się  znaleźć                   w poszczególnych podsystemach, są: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wartości;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sytuacje wychowawcze;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zadania wychowawcze;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sposób realizacji zadań/treści;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metody i środki wychowania;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podmioty realizujące i odpowiedzialne za organizację </a:t>
            </a:r>
          </a:p>
          <a:p>
            <a:pPr marL="0" indent="0">
              <a:buNone/>
            </a:pPr>
            <a:r>
              <a:rPr lang="pl-PL" dirty="0"/>
              <a:t>     konkretnych działań;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przewidziane i uzyskane efekty;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metody ewaluacji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Budowanie programu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wychowawczo- profilaktycznego szkoły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Nauczanie i wychowanie są nieodłączne</a:t>
            </a:r>
            <a:r>
              <a:rPr lang="pl-PL" sz="2800" dirty="0" smtClean="0"/>
              <a:t>. Duży </a:t>
            </a:r>
            <a:r>
              <a:rPr lang="pl-PL" sz="2800" dirty="0"/>
              <a:t>potencjał wychowawczy posiadają: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 treści nauczania poszczególnych przedmiotów;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 sposoby ich realizacji;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 określenie wymagań;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sposób kontrolowania i oceniania.</a:t>
            </a:r>
          </a:p>
          <a:p>
            <a:pPr marL="0" indent="0">
              <a:buNone/>
            </a:pPr>
            <a:r>
              <a:rPr lang="pl-PL" sz="2800" dirty="0"/>
              <a:t>Każda szkoła musi zadać sobie </a:t>
            </a:r>
            <a:r>
              <a:rPr lang="pl-PL" sz="2800" dirty="0" smtClean="0"/>
              <a:t>pytanie, </a:t>
            </a:r>
            <a:br>
              <a:rPr lang="pl-PL" sz="2800" dirty="0" smtClean="0"/>
            </a:br>
            <a:r>
              <a:rPr lang="pl-PL" sz="2800" dirty="0" smtClean="0"/>
              <a:t>do </a:t>
            </a:r>
            <a:r>
              <a:rPr lang="pl-PL" sz="2800" dirty="0"/>
              <a:t>urzeczywistniania jakich konkretnych wartości wdrażają dzieci i młodzież nauczyciele języka polskiego,  historii, matematyki, fizyki, biologii itd</a:t>
            </a:r>
            <a:r>
              <a:rPr lang="pl-PL" sz="2800" dirty="0" smtClean="0"/>
              <a:t>.?</a:t>
            </a:r>
            <a:endParaRPr lang="pl-PL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3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Budowanie programu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wychowawczo- profilaktycznego szkoły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600" dirty="0"/>
              <a:t>Istotną funkcję w wychowaniu do wartości pełnią metody, formy i sytuacje wychowawcze.</a:t>
            </a:r>
          </a:p>
          <a:p>
            <a:pPr marL="0" indent="0">
              <a:buNone/>
            </a:pPr>
            <a:r>
              <a:rPr lang="pl-PL" sz="3600" dirty="0"/>
              <a:t>Do podstawowych możemy zaliczyć: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dyskusję,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pracę z tekstem, którego treścią są wartości                     </a:t>
            </a:r>
          </a:p>
          <a:p>
            <a:pPr marL="0" indent="0">
              <a:buNone/>
            </a:pPr>
            <a:r>
              <a:rPr lang="pl-PL" dirty="0"/>
              <a:t>     i świadectwo ich realizowania przez młodych ludzi,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analizę biografii osób godnych naśladowania;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spotkania ze świadkami historii;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wizyty w miejscach pamięci narodowej;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sesje popularnonaukowe;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spektakle, gazety szkolne, publikacje książkowe opracowane przez uczniów przy udziale nauczycieli, rodziców oraz innych przedstawicieli środowiska.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sz="3600" dirty="0"/>
          </a:p>
          <a:p>
            <a:pPr>
              <a:buFont typeface="Wingdings" panose="05000000000000000000" pitchFamily="2" charset="2"/>
              <a:buChar char="ü"/>
            </a:pPr>
            <a:endParaRPr lang="pl-PL" sz="36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3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Zadania szkoły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Zadaniem szkoły jest zatem wychowywanie dzieci </a:t>
            </a:r>
          </a:p>
          <a:p>
            <a:pPr marL="0" indent="0">
              <a:buNone/>
            </a:pPr>
            <a:r>
              <a:rPr lang="pl-PL" dirty="0"/>
              <a:t>i młodzieży do </a:t>
            </a:r>
            <a:r>
              <a:rPr lang="pl-PL" b="1" u="sng" dirty="0"/>
              <a:t>wartości</a:t>
            </a:r>
            <a:r>
              <a:rPr lang="pl-PL" u="sng" dirty="0"/>
              <a:t> </a:t>
            </a:r>
            <a:r>
              <a:rPr lang="pl-PL" b="1" u="sng" dirty="0"/>
              <a:t>uniwersalnych</a:t>
            </a:r>
            <a:r>
              <a:rPr lang="pl-PL" b="1" dirty="0"/>
              <a:t> </a:t>
            </a:r>
            <a:r>
              <a:rPr lang="pl-PL" dirty="0"/>
              <a:t>poprzez:</a:t>
            </a:r>
          </a:p>
          <a:p>
            <a:pPr>
              <a:buFontTx/>
              <a:buChar char="-"/>
            </a:pPr>
            <a:r>
              <a:rPr lang="pl-PL" dirty="0"/>
              <a:t>wskazywanie wzorców postępowania i budowanie relacji społecznych, sprzyjających bezpiecznemu rozwojowi ucznia (rodzina, przyjaciele);</a:t>
            </a:r>
          </a:p>
          <a:p>
            <a:pPr>
              <a:buFontTx/>
              <a:buChar char="-"/>
            </a:pPr>
            <a:r>
              <a:rPr lang="pl-PL" dirty="0"/>
              <a:t>wzmacnianie poczucia tożsamości i dumy narodowej            </a:t>
            </a:r>
          </a:p>
          <a:p>
            <a:pPr marL="0" indent="0">
              <a:buNone/>
            </a:pPr>
            <a:r>
              <a:rPr lang="pl-PL" dirty="0"/>
              <a:t>     oraz świadomości obywatelskiej ;</a:t>
            </a:r>
          </a:p>
          <a:p>
            <a:pPr>
              <a:buFontTx/>
              <a:buChar char="-"/>
            </a:pPr>
            <a:r>
              <a:rPr lang="pl-PL" dirty="0"/>
              <a:t>formowanie u uczniów poszanowania godności własnej                        i innych;</a:t>
            </a:r>
          </a:p>
          <a:p>
            <a:pPr>
              <a:buFontTx/>
              <a:buChar char="-"/>
            </a:pPr>
            <a:r>
              <a:rPr lang="pl-PL" dirty="0"/>
              <a:t>kształtowanie postawy aktywności w życiu </a:t>
            </a:r>
            <a:r>
              <a:rPr lang="pl-PL" dirty="0" smtClean="0"/>
              <a:t>społecznym                            oraz </a:t>
            </a:r>
            <a:r>
              <a:rPr lang="pl-PL" dirty="0"/>
              <a:t>odpowiedzialności za zbiorowość; </a:t>
            </a:r>
          </a:p>
          <a:p>
            <a:pPr>
              <a:buFontTx/>
              <a:buChar char="-"/>
            </a:pPr>
            <a:r>
              <a:rPr lang="pl-PL" dirty="0"/>
              <a:t>promowanie zdrowego stylu życia i skuteczne zapobieganie współczesnym zagrożeniom.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24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sv-SE" sz="3200" b="1" dirty="0">
                <a:solidFill>
                  <a:schemeClr val="tx1"/>
                </a:solidFill>
              </a:rPr>
              <a:t>Spójność działań wychowawczych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592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755576" y="24928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</a:t>
            </a:r>
            <a:r>
              <a:rPr lang="pl-PL" dirty="0" smtClean="0">
                <a:solidFill>
                  <a:schemeClr val="bg1"/>
                </a:solidFill>
              </a:rPr>
              <a:t>wspomaganie</a:t>
            </a:r>
          </a:p>
          <a:p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     funkcji</a:t>
            </a:r>
          </a:p>
          <a:p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wychowawczej </a:t>
            </a:r>
          </a:p>
          <a:p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    rodziny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516216" y="2132857"/>
            <a:ext cx="2199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ształtowanie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odpowiedzialności</a:t>
            </a:r>
          </a:p>
          <a:p>
            <a:r>
              <a:rPr lang="pl-PL" dirty="0">
                <a:solidFill>
                  <a:schemeClr val="bg1"/>
                </a:solidFill>
              </a:rPr>
              <a:t>z</a:t>
            </a:r>
            <a:r>
              <a:rPr lang="pl-PL" dirty="0" smtClean="0">
                <a:solidFill>
                  <a:schemeClr val="bg1"/>
                </a:solidFill>
              </a:rPr>
              <a:t>a swoją klasę, szkołę, środowisko lokalne, region, kraj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7164288" y="4509120"/>
            <a:ext cx="15519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spółpraca</a:t>
            </a:r>
          </a:p>
          <a:p>
            <a:r>
              <a:rPr lang="pl-PL" dirty="0">
                <a:solidFill>
                  <a:schemeClr val="bg1"/>
                </a:solidFill>
              </a:rPr>
              <a:t>z</a:t>
            </a:r>
            <a:r>
              <a:rPr lang="pl-PL" dirty="0" smtClean="0">
                <a:solidFill>
                  <a:schemeClr val="bg1"/>
                </a:solidFill>
              </a:rPr>
              <a:t> podmiotami </a:t>
            </a:r>
          </a:p>
          <a:p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spierającymi</a:t>
            </a:r>
          </a:p>
          <a:p>
            <a:r>
              <a:rPr lang="pl-PL" dirty="0">
                <a:solidFill>
                  <a:schemeClr val="bg1"/>
                </a:solidFill>
              </a:rPr>
              <a:t>o</a:t>
            </a:r>
            <a:r>
              <a:rPr lang="pl-PL" dirty="0" smtClean="0">
                <a:solidFill>
                  <a:schemeClr val="bg1"/>
                </a:solidFill>
              </a:rPr>
              <a:t>ddziaływania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szkoły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4077072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</a:t>
            </a:r>
            <a:r>
              <a:rPr lang="pl-PL" dirty="0" smtClean="0">
                <a:solidFill>
                  <a:schemeClr val="bg1"/>
                </a:solidFill>
              </a:rPr>
              <a:t>spółpraca oparta na wzajemnym zaufaniu- „Rodzice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naturalnymi</a:t>
            </a:r>
          </a:p>
          <a:p>
            <a:r>
              <a:rPr lang="pl-PL" dirty="0">
                <a:solidFill>
                  <a:schemeClr val="bg1"/>
                </a:solidFill>
              </a:rPr>
              <a:t>s</a:t>
            </a:r>
            <a:r>
              <a:rPr lang="pl-PL" dirty="0" smtClean="0">
                <a:solidFill>
                  <a:schemeClr val="bg1"/>
                </a:solidFill>
              </a:rPr>
              <a:t>przymierzeńcami szkoły”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77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3200" b="1" dirty="0">
                <a:solidFill>
                  <a:schemeClr val="tx1"/>
                </a:solidFill>
              </a:rPr>
              <a:t>Kształtowanie postaw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Wartości rodzinne:</a:t>
            </a:r>
          </a:p>
          <a:p>
            <a:pPr marL="0" indent="0">
              <a:buNone/>
            </a:pPr>
            <a:r>
              <a:rPr lang="pl-PL" dirty="0"/>
              <a:t>docenianie wartości rodziny w życiu społecznym;</a:t>
            </a:r>
          </a:p>
          <a:p>
            <a:pPr marL="0" indent="0">
              <a:buNone/>
            </a:pPr>
            <a:r>
              <a:rPr lang="pl-PL" dirty="0"/>
              <a:t>budowanie więzi, mostów międzypokoleniowych, poszanowanie tradycji;</a:t>
            </a:r>
          </a:p>
          <a:p>
            <a:pPr marL="0" indent="0">
              <a:buNone/>
            </a:pPr>
            <a:r>
              <a:rPr lang="pl-PL" dirty="0"/>
              <a:t>wyrabianie w sobie postawy dialogu, umiejętności słuchania i rozumienia innych;</a:t>
            </a:r>
          </a:p>
          <a:p>
            <a:pPr marL="0" indent="0">
              <a:buNone/>
            </a:pPr>
            <a:r>
              <a:rPr lang="pl-PL" dirty="0"/>
              <a:t>poszukiwanie i dążenie do osiągnięcia celów życiowych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wartości ważnych dla odnalezienia własnego miejsca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rodzinie i w świecie;</a:t>
            </a:r>
          </a:p>
          <a:p>
            <a:pPr marL="0" indent="0">
              <a:buNone/>
            </a:pPr>
            <a:r>
              <a:rPr lang="pl-PL" dirty="0"/>
              <a:t>rozpoznawanie i rozwiazywanie problemów                 poprzez  komunikowanie  i współdziałanie.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Od małej do dużej Ojczyzny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/>
              <a:t>szacunek dla dobra wspólnego jako dorobku pokoleń;</a:t>
            </a:r>
          </a:p>
          <a:p>
            <a:pPr marL="0" indent="0">
              <a:buNone/>
            </a:pPr>
            <a:r>
              <a:rPr lang="pl-PL" dirty="0"/>
              <a:t>-    rozbudzanie zainteresowania przeszłością swojej rodziny </a:t>
            </a:r>
          </a:p>
          <a:p>
            <a:pPr marL="0" indent="0">
              <a:buNone/>
            </a:pPr>
            <a:r>
              <a:rPr lang="pl-PL" dirty="0"/>
              <a:t>      oraz historią lokalną i regionalną;</a:t>
            </a:r>
          </a:p>
          <a:p>
            <a:pPr marL="0" indent="0">
              <a:buNone/>
            </a:pPr>
            <a:r>
              <a:rPr lang="pl-PL" dirty="0"/>
              <a:t>-    poczucie odpowiedzialności za sprawy regionu, aktywny </a:t>
            </a:r>
          </a:p>
          <a:p>
            <a:pPr marL="0" indent="0">
              <a:buNone/>
            </a:pPr>
            <a:r>
              <a:rPr lang="pl-PL" dirty="0"/>
              <a:t>     udział w życiu szkoły, środowiska lokalnego, regionu, kraju;</a:t>
            </a:r>
          </a:p>
          <a:p>
            <a:pPr>
              <a:buFontTx/>
              <a:buChar char="-"/>
            </a:pPr>
            <a:r>
              <a:rPr lang="pl-PL" dirty="0"/>
              <a:t>poprzez rozumienie funkcjonowania środowiska </a:t>
            </a:r>
          </a:p>
          <a:p>
            <a:pPr marL="0" indent="0">
              <a:buNone/>
            </a:pPr>
            <a:r>
              <a:rPr lang="pl-PL" dirty="0"/>
              <a:t>     przyrodniczego i oceny ingerencji człowieka w otoczenie,</a:t>
            </a:r>
          </a:p>
          <a:p>
            <a:pPr marL="0" indent="0">
              <a:buNone/>
            </a:pPr>
            <a:r>
              <a:rPr lang="pl-PL" dirty="0"/>
              <a:t>     kształtowanie pozytywnego obrazu Polski i więzi z małą, </a:t>
            </a:r>
          </a:p>
          <a:p>
            <a:pPr marL="0" indent="0">
              <a:buNone/>
            </a:pPr>
            <a:r>
              <a:rPr lang="pl-PL" dirty="0"/>
              <a:t>     jak i dużą Ojczyzną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24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v-SE" sz="3200" b="1" dirty="0">
                <a:solidFill>
                  <a:schemeClr val="tx1"/>
                </a:solidFill>
              </a:rPr>
              <a:t>Zachowania prozdrowotne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wyrabianie nawyku aktywności fizycznej  i troski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zdrowie;</a:t>
            </a:r>
          </a:p>
          <a:p>
            <a:r>
              <a:rPr lang="pl-PL" dirty="0"/>
              <a:t>zdobycie umiejętności właściwego zachowania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oraz </a:t>
            </a:r>
            <a:r>
              <a:rPr lang="pl-PL" dirty="0"/>
              <a:t>odpowiednich reakcji w </a:t>
            </a:r>
            <a:r>
              <a:rPr lang="pl-PL" dirty="0" smtClean="0"/>
              <a:t>sytuacjach stwarzających </a:t>
            </a:r>
            <a:r>
              <a:rPr lang="pl-PL" dirty="0"/>
              <a:t>zagrożenie dla zdrowia i życia;</a:t>
            </a:r>
          </a:p>
          <a:p>
            <a:r>
              <a:rPr lang="pl-PL" dirty="0"/>
              <a:t>przygotowanie  do bezpiecznego poruszania się  </a:t>
            </a:r>
            <a:r>
              <a:rPr lang="pl-PL" dirty="0" smtClean="0"/>
              <a:t>w </a:t>
            </a:r>
            <a:r>
              <a:rPr lang="pl-PL" dirty="0"/>
              <a:t>przestrzeni cyfrowej, w tym nawiązywania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utrzymywania opartych na wzajemnym </a:t>
            </a:r>
            <a:r>
              <a:rPr lang="pl-PL" dirty="0" smtClean="0"/>
              <a:t>szacunku</a:t>
            </a:r>
            <a:br>
              <a:rPr lang="pl-PL" dirty="0" smtClean="0"/>
            </a:br>
            <a:r>
              <a:rPr lang="pl-PL" dirty="0" smtClean="0"/>
              <a:t>relacji </a:t>
            </a:r>
            <a:r>
              <a:rPr lang="pl-PL" dirty="0"/>
              <a:t>z innymi użytkownikami w sieci.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1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Od kiedy?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pl-PL" dirty="0"/>
              <a:t>Z dniem </a:t>
            </a:r>
            <a:r>
              <a:rPr lang="pl-PL" b="1" dirty="0"/>
              <a:t>1 września 2017 r. </a:t>
            </a:r>
            <a:r>
              <a:rPr lang="pl-PL" dirty="0"/>
              <a:t>na mocy przepisów </a:t>
            </a:r>
          </a:p>
          <a:p>
            <a:pPr marL="0" lvl="0" indent="0" algn="ctr">
              <a:buNone/>
            </a:pPr>
            <a:r>
              <a:rPr lang="pl-PL" dirty="0"/>
              <a:t>                   ustawy Prawo oświatowe </a:t>
            </a:r>
            <a:endParaRPr lang="pl-PL" dirty="0" smtClean="0"/>
          </a:p>
          <a:p>
            <a:pPr marL="0" lvl="0" indent="0" algn="ctr">
              <a:buNone/>
            </a:pPr>
            <a:r>
              <a:rPr lang="pl-PL" b="1" i="1" dirty="0" smtClean="0"/>
              <a:t>                </a:t>
            </a:r>
            <a:r>
              <a:rPr lang="pl-PL" b="1" dirty="0" smtClean="0"/>
              <a:t>rozpocznie </a:t>
            </a:r>
            <a:r>
              <a:rPr lang="pl-PL" b="1" dirty="0"/>
              <a:t>się proces </a:t>
            </a:r>
          </a:p>
          <a:p>
            <a:pPr marL="0" lvl="0" indent="0" algn="ctr">
              <a:buNone/>
            </a:pPr>
            <a:r>
              <a:rPr lang="pl-PL" dirty="0"/>
              <a:t>    </a:t>
            </a:r>
            <a:r>
              <a:rPr lang="pl-PL" sz="2800" u="sng" dirty="0"/>
              <a:t>wzmocnienia wychowawczej funkcji szkoły i placówki </a:t>
            </a:r>
            <a:r>
              <a:rPr lang="pl-PL" sz="2800" dirty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    (art. 1 pkt 3, art.4 pkt 24 oraz art. </a:t>
            </a:r>
            <a:r>
              <a:rPr lang="pl-PL" dirty="0" smtClean="0"/>
              <a:t>26)</a:t>
            </a: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19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Nauczyciel </a:t>
            </a:r>
            <a:r>
              <a:rPr lang="pl-PL" sz="3200" b="1" dirty="0" smtClean="0">
                <a:solidFill>
                  <a:schemeClr val="tx1"/>
                </a:solidFill>
              </a:rPr>
              <a:t>– </a:t>
            </a:r>
            <a:r>
              <a:rPr lang="pl-PL" sz="3200" b="1" dirty="0">
                <a:solidFill>
                  <a:schemeClr val="tx1"/>
                </a:solidFill>
              </a:rPr>
              <a:t>przewodnik </a:t>
            </a:r>
            <a:r>
              <a:rPr lang="pl-PL" sz="3200" b="1" dirty="0" smtClean="0">
                <a:solidFill>
                  <a:schemeClr val="tx1"/>
                </a:solidFill>
              </a:rPr>
              <a:t/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po </a:t>
            </a:r>
            <a:r>
              <a:rPr lang="pl-PL" sz="3200" b="1" dirty="0">
                <a:solidFill>
                  <a:schemeClr val="tx1"/>
                </a:solidFill>
              </a:rPr>
              <a:t>świecie wartości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pl-PL" i="1" dirty="0"/>
              <a:t> </a:t>
            </a:r>
          </a:p>
          <a:p>
            <a:pPr marL="0" lvl="0" indent="0">
              <a:buNone/>
            </a:pPr>
            <a:r>
              <a:rPr lang="pl-PL" i="1" dirty="0"/>
              <a:t>„[...] dzieła wychowania nie dokonuje się przy pomocy instytucji, przy pomocy</a:t>
            </a:r>
          </a:p>
          <a:p>
            <a:pPr marL="0" lvl="0" indent="0">
              <a:buNone/>
            </a:pPr>
            <a:r>
              <a:rPr lang="pl-PL" i="1" dirty="0"/>
              <a:t>   środków organizacyjno-materialnych, choćby najlepszych, [...] najważniejszy </a:t>
            </a:r>
          </a:p>
          <a:p>
            <a:pPr marL="0" lvl="0" indent="0">
              <a:buNone/>
            </a:pPr>
            <a:r>
              <a:rPr lang="pl-PL" i="1" dirty="0"/>
              <a:t>     jest tu znowu człowiek oraz jego moralny autorytet, wynikający </a:t>
            </a:r>
          </a:p>
          <a:p>
            <a:pPr marL="0" lvl="0" indent="0">
              <a:buNone/>
            </a:pPr>
            <a:r>
              <a:rPr lang="pl-PL" i="1" dirty="0"/>
              <a:t>           z prawdziwości zasad i zgodności czynów.” </a:t>
            </a:r>
            <a:endParaRPr lang="pl-PL" i="1" dirty="0" smtClean="0"/>
          </a:p>
          <a:p>
            <a:pPr marL="0" lvl="0" indent="0">
              <a:buNone/>
            </a:pPr>
            <a:r>
              <a:rPr lang="pl-PL" i="1" dirty="0" smtClean="0"/>
              <a:t>							(Jan Paweł II)</a:t>
            </a:r>
          </a:p>
          <a:p>
            <a:pPr marL="0" lv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sz="3600" dirty="0"/>
              <a:t>Kluczową rolę w procesie wspierania ucznia w rozwoju spełnia nauczyciel – wychowawca. </a:t>
            </a:r>
          </a:p>
          <a:p>
            <a:pPr marL="0" indent="0">
              <a:buNone/>
            </a:pPr>
            <a:r>
              <a:rPr lang="pl-PL" sz="3600" dirty="0"/>
              <a:t>Warunkiem koniecznym, by jego działania okazywały się skuteczne, jest prezentowanie w kontekście wychowawczym sześciu cech osobowych: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sz="3600" dirty="0"/>
          </a:p>
          <a:p>
            <a:pPr marL="0" lvl="0" indent="0">
              <a:buNone/>
            </a:pPr>
            <a:endParaRPr lang="pl-PL" sz="3600" i="1" dirty="0"/>
          </a:p>
          <a:p>
            <a:pPr>
              <a:buFont typeface="Wingdings" panose="05000000000000000000" pitchFamily="2" charset="2"/>
              <a:buChar char="ü"/>
            </a:pPr>
            <a:endParaRPr lang="pl-PL" sz="3600" dirty="0"/>
          </a:p>
          <a:p>
            <a:pPr marL="0" lvl="0" indent="0">
              <a:buNone/>
            </a:pPr>
            <a:endParaRPr lang="pl-PL" i="1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Nauczyciel – przewodnik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po świecie wartości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świadomość siebie i swojego systemu wartości;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doświadczanie emocji, które są efektem m.in. kontaktu               z wychowankiem i prowadzonych działań (w sytuacji, w której wychowawca przekazuje uczniom komunikaty o swoim samopoczuciu i odczuciach, wychowanek osiąga wyższy poziom poczucia bezpieczeństwa, a w wyniku modelowania uczy się dojrzałego wyrażania emocji i przejawia skłonność </a:t>
            </a:r>
          </a:p>
          <a:p>
            <a:pPr marL="0" indent="0">
              <a:buNone/>
            </a:pPr>
            <a:r>
              <a:rPr lang="pl-PL" dirty="0"/>
              <a:t>     do nawiązywania bliższych relacji z nauczycielem);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dostarczanie wychowankowi wzorców </a:t>
            </a:r>
            <a:r>
              <a:rPr lang="pl-PL" dirty="0" err="1"/>
              <a:t>zachowań</a:t>
            </a:r>
            <a:r>
              <a:rPr lang="pl-PL" dirty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zainteresowanie ludźmi i problemami społecznymi;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urzeczywistnianie zasad etycznych;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poczucie odpowiedzialności.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0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Nauczyciel – przewodnik 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po świecie wartości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Wychowawca charakteryzujący się powyższymi cechami osobowymi winien posiadać również szereg umiejętności.</a:t>
            </a:r>
          </a:p>
          <a:p>
            <a:pPr marL="0" indent="0">
              <a:buNone/>
            </a:pPr>
            <a:r>
              <a:rPr lang="pl-PL" sz="2000" dirty="0"/>
              <a:t>Do najistotniejszych należą: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umiejętności służące zapewnianiu wychowankowi komfortu potrzebnego do budowania poczucia bezpieczeństwa</a:t>
            </a:r>
            <a:r>
              <a:rPr lang="pl-PL" sz="2000" dirty="0" smtClean="0"/>
              <a:t>;</a:t>
            </a: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umiejętności służące rozumieniu wychowanka i </a:t>
            </a:r>
            <a:r>
              <a:rPr lang="pl-PL" sz="2000" dirty="0" smtClean="0"/>
              <a:t>okazywaniu                                mu </a:t>
            </a:r>
            <a:r>
              <a:rPr lang="pl-PL" sz="2000" dirty="0"/>
              <a:t>zrozumienia;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 umiejętności sprzyjające pozytywnemu działaniu wychowanka </a:t>
            </a:r>
            <a:r>
              <a:rPr lang="pl-PL" sz="2000" dirty="0" smtClean="0"/>
              <a:t>                       i </a:t>
            </a:r>
            <a:r>
              <a:rPr lang="pl-PL" sz="2000" dirty="0"/>
              <a:t>wprowadzaniu przez niego zmian w swoim zachowaniu.</a:t>
            </a:r>
          </a:p>
          <a:p>
            <a:pPr marL="0" indent="0">
              <a:buNone/>
            </a:pPr>
            <a:r>
              <a:rPr lang="pl-PL" sz="2000" dirty="0" smtClean="0"/>
              <a:t>Podsumowanie…</a:t>
            </a:r>
            <a:endParaRPr lang="pl-PL" sz="2000" dirty="0"/>
          </a:p>
          <a:p>
            <a:pPr marL="0" lvl="0" indent="0">
              <a:buNone/>
            </a:pPr>
            <a:r>
              <a:rPr lang="pl-PL" sz="2000" dirty="0"/>
              <a:t>Cele i zadania wychowawcze szkoły powinny być realizowane </a:t>
            </a:r>
            <a:r>
              <a:rPr lang="pl-PL" sz="2000" dirty="0" smtClean="0"/>
              <a:t>                              przez </a:t>
            </a:r>
            <a:r>
              <a:rPr lang="pl-PL" sz="2000" dirty="0"/>
              <a:t>kompetentną kadrę pedagogiczną we współpracy </a:t>
            </a:r>
            <a:r>
              <a:rPr lang="pl-PL" sz="2000" dirty="0" smtClean="0"/>
              <a:t>z </a:t>
            </a:r>
            <a:r>
              <a:rPr lang="pl-PL" sz="2000" dirty="0"/>
              <a:t>rodzicami </a:t>
            </a:r>
            <a:r>
              <a:rPr lang="pl-PL" sz="2000" dirty="0" smtClean="0"/>
              <a:t>                           </a:t>
            </a:r>
            <a:r>
              <a:rPr lang="pl-PL" sz="2000" b="1" dirty="0" smtClean="0"/>
              <a:t>w </a:t>
            </a:r>
            <a:r>
              <a:rPr lang="pl-PL" sz="2000" b="1" dirty="0"/>
              <a:t>atmosferze wzajemnego zaufania.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sv-SE" sz="20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5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 smtClean="0"/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dirty="0" smtClean="0"/>
              <a:t>Dziękuję </a:t>
            </a:r>
            <a:r>
              <a:rPr lang="pl-PL" sz="4000" dirty="0"/>
              <a:t>za uwagę.</a:t>
            </a:r>
          </a:p>
        </p:txBody>
      </p:sp>
    </p:spTree>
    <p:extLst>
      <p:ext uri="{BB962C8B-B14F-4D97-AF65-F5344CB8AC3E}">
        <p14:creationId xmlns:p14="http://schemas.microsoft.com/office/powerpoint/2010/main" val="22318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Szkolny program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wychowawczy i profilaktyki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lvl="0"/>
            <a:r>
              <a:rPr lang="pl-PL" sz="2800" dirty="0"/>
              <a:t>Zgodnie z przepisem </a:t>
            </a:r>
            <a:r>
              <a:rPr lang="pl-PL" sz="2800" b="1" dirty="0"/>
              <a:t>art. 26 </a:t>
            </a:r>
            <a:r>
              <a:rPr lang="pl-PL" sz="2800" b="1" dirty="0" smtClean="0"/>
              <a:t>ustawy </a:t>
            </a:r>
            <a:r>
              <a:rPr lang="pl-PL" sz="2800" b="1" i="1" dirty="0" smtClean="0"/>
              <a:t>Prawo oświatowe</a:t>
            </a:r>
            <a:r>
              <a:rPr lang="pl-PL" sz="2800" dirty="0" smtClean="0"/>
              <a:t>, nastąpi </a:t>
            </a:r>
            <a:r>
              <a:rPr lang="pl-PL" sz="2800" b="1" u="sng" dirty="0"/>
              <a:t>połączenie</a:t>
            </a:r>
            <a:r>
              <a:rPr lang="pl-PL" sz="2800" u="sng" dirty="0"/>
              <a:t> </a:t>
            </a:r>
            <a:r>
              <a:rPr lang="pl-PL" sz="2800" b="1" u="sng" dirty="0"/>
              <a:t>szkolnego programu wychowawczego i programu profilaktyki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w jeden dokument zawierający treści                          oraz działania o charakterze wychowawczym                 i profilaktycznym.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chemeClr val="tx1"/>
                </a:solidFill>
              </a:rPr>
              <a:t>Program wychowawczo-profilaktyczny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szkoły/placówki </a:t>
            </a:r>
            <a:r>
              <a:rPr lang="pl-PL" sz="2800" b="1" dirty="0">
                <a:solidFill>
                  <a:schemeClr val="tx1"/>
                </a:solidFill>
              </a:rPr>
              <a:t>– najważniejsze </a:t>
            </a:r>
            <a:r>
              <a:rPr lang="pl-PL" sz="2800" b="1" dirty="0" smtClean="0">
                <a:solidFill>
                  <a:schemeClr val="tx1"/>
                </a:solidFill>
              </a:rPr>
              <a:t>zmiany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Kierunki </a:t>
            </a:r>
            <a:r>
              <a:rPr lang="pl-PL" u="sng" dirty="0"/>
              <a:t>zmian nakreślone przez reformę to m.in</a:t>
            </a:r>
            <a:r>
              <a:rPr lang="pl-PL" u="sng" dirty="0" smtClean="0"/>
              <a:t>.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wzmocnienie wychowawczej i profilaktycznej funkcji szkoły poprzez </a:t>
            </a:r>
            <a:r>
              <a:rPr lang="pl-PL" b="1" dirty="0"/>
              <a:t>szersze </a:t>
            </a:r>
            <a:r>
              <a:rPr lang="pl-PL" dirty="0"/>
              <a:t>uwzględnienie w podstawie programowej zadań wychowawczo-profilaktycznych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b="1" dirty="0"/>
              <a:t>poszerzenie</a:t>
            </a:r>
            <a:r>
              <a:rPr lang="pl-PL" dirty="0"/>
              <a:t> problematyki edukacji </a:t>
            </a:r>
            <a:r>
              <a:rPr lang="pl-PL" dirty="0" smtClean="0"/>
              <a:t>                                       dla </a:t>
            </a:r>
            <a:r>
              <a:rPr lang="pl-PL" dirty="0"/>
              <a:t>bezpieczeństwa</a:t>
            </a:r>
            <a:r>
              <a:rPr lang="pl-PL" dirty="0" smtClean="0"/>
              <a:t>,</a:t>
            </a:r>
            <a:endParaRPr lang="pl-PL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ustalenie zakresu treści nauczania i liczby godzin zajęć poszczególnych przedmiotów, umożliwiających nauczycielom rozwijanie umiejętności pracy zespołowej uczniów, rozwiązywania problemów i realizację projektów edukacyjnych.</a:t>
            </a:r>
          </a:p>
          <a:p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8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3200" b="1" dirty="0" smtClean="0">
                <a:solidFill>
                  <a:schemeClr val="tx1"/>
                </a:solidFill>
              </a:rPr>
              <a:t>Nowy rok szkolny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Od roku szkolnego 2017/2018 działalność edukacyjna szkoły określona będzie przez:</a:t>
            </a:r>
          </a:p>
          <a:p>
            <a:pPr lvl="0"/>
            <a:r>
              <a:rPr lang="pl-PL" dirty="0"/>
              <a:t>szkolny zestaw programów nauczania,</a:t>
            </a:r>
          </a:p>
          <a:p>
            <a:pPr lvl="0"/>
            <a:r>
              <a:rPr lang="pl-PL" dirty="0"/>
              <a:t>program wychowawczo – profilaktyczny  szkoły.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Szkolny zestaw programów nauczania oraz program wychowawczo-profilaktyczny szkoły </a:t>
            </a:r>
            <a:r>
              <a:rPr lang="pl-PL" u="sng" dirty="0"/>
              <a:t>mają tworzyć spójną całość i muszą uwzględniać wszystkie wymagania opisane w podstawie programowej</a:t>
            </a:r>
            <a:r>
              <a:rPr lang="pl-PL" dirty="0"/>
              <a:t>. </a:t>
            </a:r>
          </a:p>
          <a:p>
            <a:pPr lvl="0"/>
            <a:endParaRPr lang="pl-PL" dirty="0"/>
          </a:p>
          <a:p>
            <a:pPr marL="0" lvl="0" indent="0">
              <a:buNone/>
            </a:pPr>
            <a:r>
              <a:rPr lang="pl-PL" b="1" dirty="0"/>
              <a:t>Ich przygotowanie i realizacja są zadaniem zarówno całej szkoły/placówki jak i każdego nauczyciela</a:t>
            </a:r>
            <a:r>
              <a:rPr lang="pl-PL" dirty="0"/>
              <a:t>, </a:t>
            </a:r>
            <a:r>
              <a:rPr lang="pl-PL" b="1" dirty="0"/>
              <a:t>przy konsultacji i aprobacie rodziców.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Obok zadań wychowawczych i profilaktycznych nauczyciele mają za zadanie wykonywanie działań opiekuńczych odpowiednio do istniejących potrzeb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9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Nowy rok szkolny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800" dirty="0"/>
              <a:t>W definicji podstawy programowej wychowania przedszkolnego i podstawie programowej kształcenia ogólnego (art. 4 pkt 24) </a:t>
            </a:r>
            <a:r>
              <a:rPr lang="pl-PL" sz="2800" dirty="0" smtClean="0"/>
              <a:t>rozszerzono </a:t>
            </a:r>
            <a:r>
              <a:rPr lang="pl-PL" sz="2800" dirty="0"/>
              <a:t>zakres zadań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b="1" u="sng" dirty="0"/>
              <a:t>treści wychowawczo-profilaktyczne </a:t>
            </a:r>
            <a:r>
              <a:rPr lang="pl-PL" sz="2800" dirty="0"/>
              <a:t>dla szkoły,     </a:t>
            </a:r>
          </a:p>
          <a:p>
            <a:pPr marL="0" lvl="0" indent="0">
              <a:buNone/>
            </a:pPr>
            <a:r>
              <a:rPr lang="pl-PL" sz="2800" dirty="0"/>
              <a:t>w tym </a:t>
            </a:r>
            <a:r>
              <a:rPr lang="pl-PL" sz="2800" u="sng" dirty="0"/>
              <a:t>do </a:t>
            </a:r>
            <a:r>
              <a:rPr lang="pl-PL" sz="2800" b="1" u="sng" dirty="0"/>
              <a:t>realizacji</a:t>
            </a:r>
            <a:r>
              <a:rPr lang="pl-PL" sz="2800" u="sng" dirty="0"/>
              <a:t> </a:t>
            </a:r>
            <a:r>
              <a:rPr lang="pl-PL" sz="2800" b="1" u="sng" dirty="0"/>
              <a:t>na</a:t>
            </a:r>
            <a:r>
              <a:rPr lang="pl-PL" sz="2800" u="sng" dirty="0"/>
              <a:t> </a:t>
            </a:r>
            <a:r>
              <a:rPr lang="pl-PL" sz="2800" b="1" u="sng" dirty="0" smtClean="0"/>
              <a:t>zajęciach z </a:t>
            </a:r>
            <a:r>
              <a:rPr lang="pl-PL" sz="2800" b="1" u="sng" dirty="0"/>
              <a:t>wychowawcą</a:t>
            </a:r>
            <a:r>
              <a:rPr lang="pl-PL" sz="2800" u="sng" dirty="0" smtClean="0"/>
              <a:t>.</a:t>
            </a:r>
            <a:endParaRPr lang="pl-PL" sz="2800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29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Nowy rok szkolny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4500" dirty="0"/>
              <a:t>Obowiązujące od nowego roku szkolnego treści i działania wychowawcze skierowane do uczniów oraz profilaktyczne, dostosowane do ich potrzeb rozwojowych można odnaleźć </a:t>
            </a:r>
            <a:r>
              <a:rPr lang="pl-PL" sz="4500" dirty="0" smtClean="0"/>
              <a:t>          </a:t>
            </a:r>
            <a:r>
              <a:rPr lang="pl-PL" sz="4500" b="1" dirty="0" smtClean="0"/>
              <a:t>w </a:t>
            </a:r>
            <a:r>
              <a:rPr lang="pl-PL" sz="4500" b="1" dirty="0"/>
              <a:t>podstawach programowych przedmiotów kształcenia </a:t>
            </a:r>
            <a:r>
              <a:rPr lang="pl-PL" sz="4500" b="1" u="sng" dirty="0"/>
              <a:t>ogólnego</a:t>
            </a:r>
            <a:r>
              <a:rPr lang="pl-PL" sz="4500" b="1" dirty="0"/>
              <a:t>, </a:t>
            </a:r>
            <a:r>
              <a:rPr lang="pl-PL" sz="4500" b="1" u="sng" dirty="0"/>
              <a:t>specjalnego</a:t>
            </a:r>
            <a:r>
              <a:rPr lang="pl-PL" sz="4500" b="1" dirty="0"/>
              <a:t> i </a:t>
            </a:r>
            <a:r>
              <a:rPr lang="pl-PL" sz="4500" b="1" u="sng" dirty="0"/>
              <a:t>zawodowego</a:t>
            </a:r>
            <a:r>
              <a:rPr lang="pl-PL" sz="4500" dirty="0"/>
              <a:t>.</a:t>
            </a:r>
          </a:p>
          <a:p>
            <a:endParaRPr lang="pl-PL" sz="4500" dirty="0"/>
          </a:p>
          <a:p>
            <a:pPr marL="0" indent="0">
              <a:buNone/>
            </a:pPr>
            <a:r>
              <a:rPr lang="pl-PL" sz="4500" b="1" dirty="0"/>
              <a:t>Zadania wychowawczo-profilaktyczne powinny być kierowane do uczniów </a:t>
            </a:r>
            <a:r>
              <a:rPr lang="pl-PL" sz="4500" b="1" u="sng" dirty="0"/>
              <a:t>równolegle </a:t>
            </a:r>
            <a:r>
              <a:rPr lang="pl-PL" sz="4500" b="1" dirty="0"/>
              <a:t>z ich kształceniem – przekazywaniem wiedzy</a:t>
            </a:r>
            <a:r>
              <a:rPr lang="pl-PL" sz="4500" dirty="0"/>
              <a:t>, m. in. </a:t>
            </a:r>
            <a:r>
              <a:rPr lang="pl-PL" sz="4500" u="sng" dirty="0"/>
              <a:t>podczas zajęć            </a:t>
            </a:r>
            <a:r>
              <a:rPr lang="pl-PL" sz="4500" u="sng" dirty="0" smtClean="0"/>
              <a:t>                            </a:t>
            </a:r>
            <a:r>
              <a:rPr lang="pl-PL" sz="4500" u="sng" dirty="0"/>
              <a:t>z wychowawcą klasy </a:t>
            </a:r>
            <a:r>
              <a:rPr lang="pl-PL" sz="4500" dirty="0"/>
              <a:t>oraz realizacji </a:t>
            </a:r>
            <a:r>
              <a:rPr lang="pl-PL" sz="4500" u="sng" dirty="0"/>
              <a:t>innych przedmiotów</a:t>
            </a:r>
            <a:r>
              <a:rPr lang="pl-PL" sz="4500" dirty="0"/>
              <a:t>, </a:t>
            </a:r>
            <a:r>
              <a:rPr lang="pl-PL" sz="4500" dirty="0" smtClean="0"/>
              <a:t>               np.: edukacja wczesnoszkolna, przyroda, biologia, wychowanie fizyczne, edukacja </a:t>
            </a:r>
            <a:r>
              <a:rPr lang="pl-PL" sz="4500" dirty="0"/>
              <a:t>dla </a:t>
            </a:r>
            <a:r>
              <a:rPr lang="pl-PL" sz="4500" dirty="0" smtClean="0"/>
              <a:t>bezpieczeństwa, technika, informatyka, WOS, etyka, wychowanie </a:t>
            </a:r>
            <a:r>
              <a:rPr lang="pl-PL" sz="4500" dirty="0"/>
              <a:t>do życia w </a:t>
            </a:r>
            <a:r>
              <a:rPr lang="pl-PL" sz="4500" dirty="0" smtClean="0"/>
              <a:t>rodzinie, podstawy </a:t>
            </a:r>
            <a:r>
              <a:rPr lang="pl-PL" sz="4500" dirty="0"/>
              <a:t>przedsiębiorczości.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37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b="1" dirty="0">
                <a:solidFill>
                  <a:schemeClr val="tx1"/>
                </a:solidFill>
              </a:rPr>
              <a:t>Nowy rok szkolny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latin typeface="Calibri" panose="020F0502020204030204" pitchFamily="34" charset="0"/>
              </a:rPr>
              <a:t>Program wychowawczo-profilaktyczny będzie  opisywał w sposób całościowy wszystkie </a:t>
            </a:r>
            <a:r>
              <a:rPr lang="pl-PL" sz="2800" b="1" dirty="0">
                <a:latin typeface="Calibri" panose="020F0502020204030204" pitchFamily="34" charset="0"/>
              </a:rPr>
              <a:t>treści i działania </a:t>
            </a:r>
            <a:r>
              <a:rPr lang="pl-PL" sz="2800" b="1" dirty="0" smtClean="0">
                <a:latin typeface="Calibri" panose="020F0502020204030204" pitchFamily="34" charset="0"/>
              </a:rPr>
              <a:t>              o </a:t>
            </a:r>
            <a:r>
              <a:rPr lang="pl-PL" sz="2800" b="1" dirty="0">
                <a:latin typeface="Calibri" panose="020F0502020204030204" pitchFamily="34" charset="0"/>
              </a:rPr>
              <a:t>charakterze wychowawczym </a:t>
            </a:r>
            <a:r>
              <a:rPr lang="pl-PL" sz="2800" b="1" dirty="0" smtClean="0">
                <a:latin typeface="Calibri" panose="020F0502020204030204" pitchFamily="34" charset="0"/>
              </a:rPr>
              <a:t>oraz </a:t>
            </a:r>
            <a:r>
              <a:rPr lang="pl-PL" sz="2800" b="1" dirty="0">
                <a:latin typeface="Calibri" panose="020F0502020204030204" pitchFamily="34" charset="0"/>
              </a:rPr>
              <a:t>profilaktycznym </a:t>
            </a:r>
            <a:r>
              <a:rPr lang="pl-PL" sz="2800" dirty="0">
                <a:latin typeface="Calibri" panose="020F0502020204030204" pitchFamily="34" charset="0"/>
              </a:rPr>
              <a:t>skierowane do uczniów, nauczycieli i rodziców, uwzględniające wnioski i rekomendacje </a:t>
            </a:r>
            <a:r>
              <a:rPr lang="pl-PL" sz="2800" dirty="0" smtClean="0">
                <a:latin typeface="Calibri" panose="020F0502020204030204" pitchFamily="34" charset="0"/>
              </a:rPr>
              <a:t>                               z </a:t>
            </a:r>
            <a:r>
              <a:rPr lang="pl-PL" sz="2800" dirty="0">
                <a:latin typeface="Calibri" panose="020F0502020204030204" pitchFamily="34" charset="0"/>
              </a:rPr>
              <a:t>przeprowadzonej </a:t>
            </a:r>
            <a:r>
              <a:rPr lang="pl-PL" sz="2800" b="1" dirty="0">
                <a:latin typeface="Calibri" panose="020F0502020204030204" pitchFamily="34" charset="0"/>
              </a:rPr>
              <a:t>diagnozy potrzeb </a:t>
            </a:r>
            <a:r>
              <a:rPr lang="pl-PL" sz="2800" dirty="0" smtClean="0">
                <a:latin typeface="Calibri" panose="020F0502020204030204" pitchFamily="34" charset="0"/>
              </a:rPr>
              <a:t>wychowawczych            </a:t>
            </a:r>
            <a:r>
              <a:rPr lang="pl-PL" sz="2800" dirty="0">
                <a:latin typeface="Calibri" panose="020F0502020204030204" pitchFamily="34" charset="0"/>
              </a:rPr>
              <a:t>i środowiskowych danej społeczności szkolnej</a:t>
            </a:r>
            <a:r>
              <a:rPr lang="pl-PL" sz="2800" dirty="0" smtClean="0">
                <a:latin typeface="Calibri" panose="020F0502020204030204" pitchFamily="34" charset="0"/>
              </a:rPr>
              <a:t>.</a:t>
            </a:r>
            <a:endParaRPr lang="pl-PL" sz="28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4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1609</Words>
  <Application>Microsoft Office PowerPoint</Application>
  <PresentationFormat>Pokaz na ekranie (4:3)</PresentationFormat>
  <Paragraphs>245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 </vt:lpstr>
      <vt:lpstr>Podstawa prawna</vt:lpstr>
      <vt:lpstr>Od kiedy?</vt:lpstr>
      <vt:lpstr>Szkolny program  wychowawczy i profilaktyki</vt:lpstr>
      <vt:lpstr>Program wychowawczo-profilaktyczny  szkoły/placówki – najważniejsze zmiany</vt:lpstr>
      <vt:lpstr>Nowy rok szkolny</vt:lpstr>
      <vt:lpstr>Nowy rok szkolny</vt:lpstr>
      <vt:lpstr>Nowy rok szkolny</vt:lpstr>
      <vt:lpstr>Nowy rok szkolny</vt:lpstr>
      <vt:lpstr>Nowy rok szkolny</vt:lpstr>
      <vt:lpstr>Opis diagnozy potrzeb według analizy czynników  chroniących oraz czynników ryzyka występujących  w szkole i placówce</vt:lpstr>
      <vt:lpstr>Ustalenia do wykorzystania  w programie wychowawczo-profilaktycznym</vt:lpstr>
      <vt:lpstr>Definicja wychowania zgodnie  z art. 1 pkt 3 ustawy Prawo oświatowe </vt:lpstr>
      <vt:lpstr>Ogólne założenia dotyczące oddziaływań  wychowawczo-profilaktycznych  w szkole i placówce</vt:lpstr>
      <vt:lpstr>Ogólne założenia</vt:lpstr>
      <vt:lpstr>Wychowanie jako cel  polityki edukacyjnej państwa</vt:lpstr>
      <vt:lpstr>Wychowanie jako cel</vt:lpstr>
      <vt:lpstr>Priorytety</vt:lpstr>
      <vt:lpstr>Podstawa aksjologiczna programu wychowawczego  szkoły – do jakich wartości wychowywać  dzieci i młodzież?</vt:lpstr>
      <vt:lpstr>Do jakich wartości wychowywać  dzieci i młodzież</vt:lpstr>
      <vt:lpstr>Do jakich wartości wychowywać  dzieci i młodzież</vt:lpstr>
      <vt:lpstr>Budowanie programu  wychowawczo- profilaktycznego szkoły</vt:lpstr>
      <vt:lpstr>Budowanie programu  wychowawczo- profilaktycznego szkoły</vt:lpstr>
      <vt:lpstr>Budowanie programu  wychowawczo- profilaktycznego szkoły</vt:lpstr>
      <vt:lpstr>Zadania szkoły</vt:lpstr>
      <vt:lpstr>Spójność działań wychowawczych</vt:lpstr>
      <vt:lpstr>Kształtowanie postaw</vt:lpstr>
      <vt:lpstr>Od małej do dużej Ojczyzny</vt:lpstr>
      <vt:lpstr>Zachowania prozdrowotne</vt:lpstr>
      <vt:lpstr>Nauczyciel – przewodnik  po świecie wartości</vt:lpstr>
      <vt:lpstr>Nauczyciel – przewodnik  po świecie wartości</vt:lpstr>
      <vt:lpstr>Nauczyciel – przewodnik  po świecie wartości</vt:lpstr>
      <vt:lpstr>Prezentacja programu PowerPoint</vt:lpstr>
    </vt:vector>
  </TitlesOfParts>
  <Company>MPiPS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Anna Topór</cp:lastModifiedBy>
  <cp:revision>362</cp:revision>
  <cp:lastPrinted>2017-08-31T12:40:20Z</cp:lastPrinted>
  <dcterms:created xsi:type="dcterms:W3CDTF">2012-10-09T17:18:33Z</dcterms:created>
  <dcterms:modified xsi:type="dcterms:W3CDTF">2017-10-05T06:59:27Z</dcterms:modified>
</cp:coreProperties>
</file>